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 id="2147483882" r:id="rId2"/>
  </p:sldMasterIdLst>
  <p:notesMasterIdLst>
    <p:notesMasterId r:id="rId23"/>
  </p:notesMasterIdLst>
  <p:sldIdLst>
    <p:sldId id="278" r:id="rId3"/>
    <p:sldId id="261" r:id="rId4"/>
    <p:sldId id="256" r:id="rId5"/>
    <p:sldId id="257" r:id="rId6"/>
    <p:sldId id="258" r:id="rId7"/>
    <p:sldId id="259" r:id="rId8"/>
    <p:sldId id="262" r:id="rId9"/>
    <p:sldId id="263" r:id="rId10"/>
    <p:sldId id="264" r:id="rId11"/>
    <p:sldId id="265" r:id="rId12"/>
    <p:sldId id="266" r:id="rId13"/>
    <p:sldId id="267" r:id="rId14"/>
    <p:sldId id="270" r:id="rId15"/>
    <p:sldId id="271" r:id="rId16"/>
    <p:sldId id="272" r:id="rId17"/>
    <p:sldId id="273" r:id="rId18"/>
    <p:sldId id="274" r:id="rId19"/>
    <p:sldId id="275" r:id="rId20"/>
    <p:sldId id="276" r:id="rId21"/>
    <p:sldId id="277" r:id="rId22"/>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BD79B-501E-4A97-B254-14FE64C18669}" type="datetimeFigureOut">
              <a:rPr lang="es-MX" smtClean="0"/>
              <a:t>03/05/2017</a:t>
            </a:fld>
            <a:endParaRPr lang="es-MX"/>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MX"/>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4CD62C-EBF1-4C37-A80B-FFFA7065B7F3}" type="slidenum">
              <a:rPr lang="es-MX" smtClean="0"/>
              <a:t>‹Nº›</a:t>
            </a:fld>
            <a:endParaRPr lang="es-MX"/>
          </a:p>
        </p:txBody>
      </p:sp>
    </p:spTree>
    <p:extLst>
      <p:ext uri="{BB962C8B-B14F-4D97-AF65-F5344CB8AC3E}">
        <p14:creationId xmlns:p14="http://schemas.microsoft.com/office/powerpoint/2010/main" val="4243701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solidFill>
                  <a:prstClr val="black"/>
                </a:solidFill>
              </a:rPr>
              <a:pPr/>
              <a:t>7</a:t>
            </a:fld>
            <a:endParaRPr lang="es-MX">
              <a:solidFill>
                <a:prstClr val="black"/>
              </a:solidFill>
            </a:endParaRPr>
          </a:p>
        </p:txBody>
      </p:sp>
      <p:sp>
        <p:nvSpPr>
          <p:cNvPr id="5" name="Marcador de pie de página 4"/>
          <p:cNvSpPr>
            <a:spLocks noGrp="1"/>
          </p:cNvSpPr>
          <p:nvPr>
            <p:ph type="ftr" sz="quarter" idx="11"/>
          </p:nvPr>
        </p:nvSpPr>
        <p:spPr/>
        <p:txBody>
          <a:bodyPr/>
          <a:lstStyle/>
          <a:p>
            <a:endParaRPr lang="es-MX">
              <a:solidFill>
                <a:prstClr val="black"/>
              </a:solidFill>
            </a:endParaRPr>
          </a:p>
        </p:txBody>
      </p:sp>
      <p:sp>
        <p:nvSpPr>
          <p:cNvPr id="6" name="Marcador de encabezado 5"/>
          <p:cNvSpPr>
            <a:spLocks noGrp="1"/>
          </p:cNvSpPr>
          <p:nvPr>
            <p:ph type="hdr" sz="quarter" idx="12"/>
          </p:nvPr>
        </p:nvSpPr>
        <p:spPr/>
        <p:txBody>
          <a:bodyPr/>
          <a:lstStyle/>
          <a:p>
            <a:r>
              <a:rPr lang="es-MX" smtClean="0">
                <a:solidFill>
                  <a:prstClr val="black"/>
                </a:solidFill>
              </a:rPr>
              <a:t>HISTORIA Y EVOLUCION DE LAS COMPUTADORAS</a:t>
            </a:r>
            <a:endParaRPr lang="es-MX">
              <a:solidFill>
                <a:prstClr val="black"/>
              </a:solidFill>
            </a:endParaRPr>
          </a:p>
        </p:txBody>
      </p:sp>
    </p:spTree>
    <p:extLst>
      <p:ext uri="{BB962C8B-B14F-4D97-AF65-F5344CB8AC3E}">
        <p14:creationId xmlns:p14="http://schemas.microsoft.com/office/powerpoint/2010/main" val="298825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1508191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3619696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18</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3412511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252254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8</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3885969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2695418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3432942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124083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2671430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13</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1225602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58985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smtClean="0"/>
              <a:t>HISTORIA Y EVOLUCION DE LAS COMPUTADORAS</a:t>
            </a:r>
            <a:endParaRPr lang="es-MX"/>
          </a:p>
        </p:txBody>
      </p:sp>
    </p:spTree>
    <p:extLst>
      <p:ext uri="{BB962C8B-B14F-4D97-AF65-F5344CB8AC3E}">
        <p14:creationId xmlns:p14="http://schemas.microsoft.com/office/powerpoint/2010/main" val="3138946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A43F45EC-2902-4448-961F-73FB1E122BF2}" type="datetimeFigureOut">
              <a:rPr lang="es-MX" smtClean="0"/>
              <a:t>03/05/2017</a:t>
            </a:fld>
            <a:endParaRPr lang="es-MX"/>
          </a:p>
        </p:txBody>
      </p:sp>
      <p:sp>
        <p:nvSpPr>
          <p:cNvPr id="19" name="Footer Placeholder 18"/>
          <p:cNvSpPr>
            <a:spLocks noGrp="1"/>
          </p:cNvSpPr>
          <p:nvPr>
            <p:ph type="ftr" sz="quarter" idx="11"/>
          </p:nvPr>
        </p:nvSpPr>
        <p:spPr/>
        <p:txBody>
          <a:bodyPr/>
          <a:lstStyle/>
          <a:p>
            <a:endParaRPr lang="es-MX"/>
          </a:p>
        </p:txBody>
      </p:sp>
      <p:sp>
        <p:nvSpPr>
          <p:cNvPr id="27" name="Slide Number Placeholder 26"/>
          <p:cNvSpPr>
            <a:spLocks noGrp="1"/>
          </p:cNvSpPr>
          <p:nvPr>
            <p:ph type="sldNum" sz="quarter" idx="12"/>
          </p:nvPr>
        </p:nvSpPr>
        <p:spPr/>
        <p:txBody>
          <a:bodyPr/>
          <a:lstStyle/>
          <a:p>
            <a:fld id="{C9CBF7FE-2BAD-494C-B4DD-7B3F8E995230}" type="slidenum">
              <a:rPr lang="es-MX" smtClean="0"/>
              <a:t>‹Nº›</a:t>
            </a:fld>
            <a:endParaRPr lang="es-MX"/>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2569532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76714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305376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s-ES" smtClean="0"/>
              <a:t>Haga clic para modificar el estilo de título del patrón</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43F45EC-2902-4448-961F-73FB1E122BF2}" type="datetimeFigureOut">
              <a:rPr lang="es-MX" smtClean="0"/>
              <a:t>03/05/2017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3146560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43F45EC-2902-4448-961F-73FB1E122BF2}" type="datetimeFigureOut">
              <a:rPr lang="es-MX" smtClean="0"/>
              <a:t>03/05/2017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329106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A43F45EC-2902-4448-961F-73FB1E122BF2}" type="datetimeFigureOut">
              <a:rPr lang="es-MX" smtClean="0"/>
              <a:t>03/05/2017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2253447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F45EC-2902-4448-961F-73FB1E122BF2}" type="datetimeFigureOut">
              <a:rPr lang="es-MX" smtClean="0"/>
              <a:t>03/05/2017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20802354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43F45EC-2902-4448-961F-73FB1E122BF2}" type="datetimeFigureOut">
              <a:rPr lang="es-MX" smtClean="0"/>
              <a:t>03/05/2017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2406752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A43F45EC-2902-4448-961F-73FB1E122BF2}" type="datetimeFigureOut">
              <a:rPr lang="es-MX" smtClean="0"/>
              <a:t>03/05/2017</a:t>
            </a:fld>
            <a:endParaRPr lang="es-MX"/>
          </a:p>
        </p:txBody>
      </p:sp>
      <p:sp>
        <p:nvSpPr>
          <p:cNvPr id="6" name="Footer Placeholder 5"/>
          <p:cNvSpPr>
            <a:spLocks noGrp="1"/>
          </p:cNvSpPr>
          <p:nvPr>
            <p:ph type="ftr" sz="quarter" idx="11"/>
          </p:nvPr>
        </p:nvSpPr>
        <p:spPr>
          <a:xfrm>
            <a:off x="533400" y="6172200"/>
            <a:ext cx="5811724" cy="365125"/>
          </a:xfrm>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1985519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s-ES" smtClean="0"/>
              <a:t>Haga clic para modificar el estilo de título del patrón</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A43F45EC-2902-4448-961F-73FB1E122BF2}" type="datetimeFigureOut">
              <a:rPr lang="es-MX" smtClean="0"/>
              <a:t>03/05/2017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281023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31264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15831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2884033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885584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1373518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36522324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extLst>
      <p:ext uri="{BB962C8B-B14F-4D97-AF65-F5344CB8AC3E}">
        <p14:creationId xmlns:p14="http://schemas.microsoft.com/office/powerpoint/2010/main" val="3915280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43F45EC-2902-4448-961F-73FB1E122BF2}" type="datetimeFigureOut">
              <a:rPr lang="es-MX" smtClean="0"/>
              <a:t>03/05/2017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43F45EC-2902-4448-961F-73FB1E122BF2}" type="datetimeFigureOut">
              <a:rPr lang="es-MX" smtClean="0"/>
              <a:t>03/05/2017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43F45EC-2902-4448-961F-73FB1E122BF2}" type="datetimeFigureOut">
              <a:rPr lang="es-MX" smtClean="0"/>
              <a:t>03/05/2017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43F45EC-2902-4448-961F-73FB1E122BF2}" type="datetimeFigureOut">
              <a:rPr lang="es-MX" smtClean="0"/>
              <a:t>03/05/2017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F45EC-2902-4448-961F-73FB1E122BF2}" type="datetimeFigureOut">
              <a:rPr lang="es-MX" smtClean="0"/>
              <a:t>03/05/2017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43F45EC-2902-4448-961F-73FB1E122BF2}" type="datetimeFigureOut">
              <a:rPr lang="es-MX" smtClean="0"/>
              <a:t>03/05/2017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03/05/2017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a:xfrm>
            <a:off x="8077200" y="6356350"/>
            <a:ext cx="609600" cy="365125"/>
          </a:xfrm>
        </p:spPr>
        <p:txBody>
          <a:bodyPr/>
          <a:lstStyle/>
          <a:p>
            <a:fld id="{C9CBF7FE-2BAD-494C-B4DD-7B3F8E995230}" type="slidenum">
              <a:rPr lang="es-MX" smtClean="0"/>
              <a:t>‹Nº›</a:t>
            </a:fld>
            <a:endParaRPr lang="es-MX"/>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43F45EC-2902-4448-961F-73FB1E122BF2}" type="datetimeFigureOut">
              <a:rPr lang="es-MX" smtClean="0"/>
              <a:t>03/05/2017</a:t>
            </a:fld>
            <a:endParaRPr lang="es-MX"/>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MX"/>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9CBF7FE-2BAD-494C-B4DD-7B3F8E995230}" type="slidenum">
              <a:rPr lang="es-MX" smtClean="0"/>
              <a:t>‹Nº›</a:t>
            </a:fld>
            <a:endParaRPr lang="es-MX"/>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43F45EC-2902-4448-961F-73FB1E122BF2}" type="datetimeFigureOut">
              <a:rPr lang="es-MX" smtClean="0"/>
              <a:t>03/05/2017</a:t>
            </a:fld>
            <a:endParaRPr lang="es-MX"/>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s-MX"/>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C9CBF7FE-2BAD-494C-B4DD-7B3F8E995230}" type="slidenum">
              <a:rPr lang="es-MX" smtClean="0"/>
              <a:t>‹Nº›</a:t>
            </a:fld>
            <a:endParaRPr lang="es-MX"/>
          </a:p>
        </p:txBody>
      </p:sp>
    </p:spTree>
    <p:extLst>
      <p:ext uri="{BB962C8B-B14F-4D97-AF65-F5344CB8AC3E}">
        <p14:creationId xmlns:p14="http://schemas.microsoft.com/office/powerpoint/2010/main" val="626405821"/>
      </p:ext>
    </p:extLst>
  </p:cSld>
  <p:clrMap bg1="dk1" tx1="lt1" bg2="dk2"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www.crews.org/curriculum/ex/compsci/articles/history.htm%20http:/www.historyofcomputer.org/"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www.ojocientifico.com/3773/el-estres-digital-y-como-afecta-al-cerebro"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hyperlink" Target="http://www.ojocientifico.com/4063/telefonos-moviles-sus-efectos-en-la-salud-mas-alla-del-canc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s.wikipedia.org/wiki/Perforadora_de_tarjetas" TargetMode="External"/><Relationship Id="rId7" Type="http://schemas.openxmlformats.org/officeDocument/2006/relationships/image" Target="../media/image5.png"/><Relationship Id="rId2" Type="http://schemas.openxmlformats.org/officeDocument/2006/relationships/hyperlink" Target="https://es.wikipedia.org/wiki/Microprocesador" TargetMode="External"/><Relationship Id="rId1" Type="http://schemas.openxmlformats.org/officeDocument/2006/relationships/slideLayout" Target="../slideLayouts/slideLayout2.xml"/><Relationship Id="rId6" Type="http://schemas.openxmlformats.org/officeDocument/2006/relationships/hyperlink" Target="https://es.wikipedia.org/wiki/Mainframe" TargetMode="External"/><Relationship Id="rId5" Type="http://schemas.openxmlformats.org/officeDocument/2006/relationships/hyperlink" Target="https://es.wikipedia.org/wiki/Tiempo_compartido_(inform%C3%A1tica)" TargetMode="External"/><Relationship Id="rId4" Type="http://schemas.openxmlformats.org/officeDocument/2006/relationships/hyperlink" Target="https://es.wikipedia.org/wiki/Proceso_por_lote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lukah Call Of Duty Black Ops 2   Always Running (1757688533).mp3">
            <a:hlinkClick r:id="" action="ppaction://media"/>
          </p:cNvPr>
          <p:cNvPicPr>
            <a:picLocks noChangeAspect="1"/>
          </p:cNvPicPr>
          <p:nvPr>
            <a:audioFile r:link="rId2"/>
            <p:extLst>
              <p:ext uri="{DAA4B4D4-6D71-4841-9C94-3DE7FCFB9230}">
                <p14:media xmlns:p14="http://schemas.microsoft.com/office/powerpoint/2010/main" r:embed="rId1">
                  <p14:bmkLst>
                    <p14:bmk name="Bookmark 1" time="0"/>
                  </p14:bmkLst>
                </p14:media>
              </p:ext>
            </p:extLst>
          </p:nvPr>
        </p:nvPicPr>
        <p:blipFill>
          <a:blip r:embed="rId4"/>
          <a:stretch>
            <a:fillRect/>
          </a:stretch>
        </p:blipFill>
        <p:spPr>
          <a:xfrm>
            <a:off x="4256442" y="2636912"/>
            <a:ext cx="609600" cy="609600"/>
          </a:xfrm>
          <a:prstGeom prst="rect">
            <a:avLst/>
          </a:prstGeom>
        </p:spPr>
      </p:pic>
    </p:spTree>
    <p:extLst>
      <p:ext uri="{BB962C8B-B14F-4D97-AF65-F5344CB8AC3E}">
        <p14:creationId xmlns:p14="http://schemas.microsoft.com/office/powerpoint/2010/main" val="2040789766"/>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44418" y="3140968"/>
            <a:ext cx="4937760" cy="3539430"/>
          </a:xfrm>
          <a:prstGeom prst="rect">
            <a:avLst/>
          </a:prstGeom>
        </p:spPr>
        <p:txBody>
          <a:bodyPr wrap="square">
            <a:spAutoFit/>
          </a:bodyPr>
          <a:lstStyle/>
          <a:p>
            <a:r>
              <a:rPr lang="es-MX" sz="1600" dirty="0"/>
              <a:t>En la década de 1880 , la oficina del Censo de los Estados Unidos , deseaba agilizar el proceso del censo de 1890. Para llevar a cabo esta labor , se contrato a </a:t>
            </a:r>
            <a:r>
              <a:rPr lang="es-MX" sz="1600" i="1" dirty="0"/>
              <a:t>Herman Hollerith</a:t>
            </a:r>
            <a:r>
              <a:rPr lang="es-MX" sz="1600" dirty="0"/>
              <a:t>, un experto en estadística para que diseñara alguna técnica que pudiera acelerar el levantamiento y análisis de los datos obtenidos en el </a:t>
            </a:r>
            <a:r>
              <a:rPr lang="es-MX" sz="1600" dirty="0" err="1"/>
              <a:t>censoHollerith</a:t>
            </a:r>
            <a:r>
              <a:rPr lang="es-MX" sz="1600" dirty="0"/>
              <a:t> propuso la utilización de tarjetas en las que se perforarían los datos , según un formato preestablecido. una vez perforadas las tarjetas , estas serian tabuladas y clasificadas por maquinas especiales. La idea de las </a:t>
            </a:r>
            <a:r>
              <a:rPr lang="es-MX" sz="1600" i="1" dirty="0"/>
              <a:t>tarjetas perforadas</a:t>
            </a:r>
            <a:r>
              <a:rPr lang="es-MX" sz="1600" dirty="0"/>
              <a:t> se baso en el trabajo hecho en el telar de </a:t>
            </a:r>
            <a:r>
              <a:rPr lang="es-MX" sz="1600" i="1" dirty="0"/>
              <a:t>Joseph Jacquard</a:t>
            </a:r>
            <a:r>
              <a:rPr lang="es-MX" sz="1600" dirty="0"/>
              <a:t> que ingenio un sistema donde la trama de un diseño de una tela era almacenada en tarjetas perforadas. De esta forma , se podían obtener varios diseños , cambiando solamente las tarjetas.</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Máquina de Hollerith </a:t>
            </a:r>
          </a:p>
        </p:txBody>
      </p:sp>
      <p:pic>
        <p:nvPicPr>
          <p:cNvPr id="4098" name="Picture 2" descr="http://www.cad.com.mx/gif/holleri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15" y="3627625"/>
            <a:ext cx="3109244" cy="21056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467544" y="542583"/>
            <a:ext cx="8036375"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902365885"/>
      </p:ext>
    </p:extLst>
  </p:cSld>
  <p:clrMapOvr>
    <a:masterClrMapping/>
  </p:clrMapOvr>
  <mc:AlternateContent xmlns:mc="http://schemas.openxmlformats.org/markup-compatibility/2006">
    <mc:Choice xmlns:p14="http://schemas.microsoft.com/office/powerpoint/2010/main" Requires="p14">
      <p:transition spd="slow" p14:dur="800" advClick="0" advTm="5000">
        <p:circle/>
      </p:transition>
    </mc:Choice>
    <mc:Fallback>
      <p:transition spd="slow" advClick="0" advTm="5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707904" y="3212976"/>
            <a:ext cx="4937760" cy="3170099"/>
          </a:xfrm>
          <a:prstGeom prst="rect">
            <a:avLst/>
          </a:prstGeom>
        </p:spPr>
        <p:txBody>
          <a:bodyPr wrap="square">
            <a:spAutoFit/>
          </a:bodyPr>
          <a:lstStyle/>
          <a:p>
            <a:r>
              <a:rPr lang="es-MX" sz="2000" dirty="0"/>
              <a:t>En 1944 se construyó en la </a:t>
            </a:r>
            <a:r>
              <a:rPr lang="es-MX" sz="2000" i="1" dirty="0"/>
              <a:t>Universidad de Harvard</a:t>
            </a:r>
            <a:r>
              <a:rPr lang="es-MX" sz="2000" dirty="0"/>
              <a:t>, la </a:t>
            </a:r>
            <a:r>
              <a:rPr lang="es-MX" sz="2000" i="1" dirty="0"/>
              <a:t>Mark I</a:t>
            </a:r>
            <a:r>
              <a:rPr lang="es-MX" sz="2000" dirty="0"/>
              <a:t>, diseñada por un equipo encabezado por </a:t>
            </a:r>
            <a:r>
              <a:rPr lang="es-MX" sz="2000" i="1" dirty="0"/>
              <a:t>Howard H. </a:t>
            </a:r>
            <a:r>
              <a:rPr lang="es-MX" sz="2000" i="1" dirty="0" err="1"/>
              <a:t>Aiken</a:t>
            </a:r>
            <a:r>
              <a:rPr lang="es-MX" sz="2000" dirty="0"/>
              <a:t>. Este computador tomaba seis segundos para efectuar una multiplicación y doce para una división. Computadora basada en rieles (tenía aprox. 3000), con 800 kilómetros de cable, con dimensiones de 17 metros de largo, 3 metros de alto y 1 de profundidad. Al Mark I se le </a:t>
            </a:r>
            <a:r>
              <a:rPr lang="es-MX" sz="2000" dirty="0" err="1"/>
              <a:t>hicierón</a:t>
            </a:r>
            <a:r>
              <a:rPr lang="es-MX" sz="2000" dirty="0"/>
              <a:t> mejoras sucesivas, obteniendo así el </a:t>
            </a:r>
            <a:r>
              <a:rPr lang="es-MX" sz="2000" i="1" dirty="0"/>
              <a:t>Mark II, Mark III y Mark IV</a:t>
            </a:r>
            <a:r>
              <a:rPr lang="es-MX" sz="2000" dirty="0"/>
              <a:t>.</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Mark I, II, III, IV </a:t>
            </a:r>
          </a:p>
        </p:txBody>
      </p:sp>
      <p:pic>
        <p:nvPicPr>
          <p:cNvPr id="5122" name="Picture 2" descr="http://www.cad.com.mx/gif/mark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789140"/>
            <a:ext cx="2902684" cy="21601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539552" y="476672"/>
            <a:ext cx="7964367"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214334103"/>
      </p:ext>
    </p:extLst>
  </p:cSld>
  <p:clrMapOvr>
    <a:masterClrMapping/>
  </p:clrMapOvr>
  <mc:AlternateContent xmlns:mc="http://schemas.openxmlformats.org/markup-compatibility/2006">
    <mc:Choice xmlns:p14="http://schemas.microsoft.com/office/powerpoint/2010/main" Requires="p14">
      <p:transition spd="slow" p14:dur="4400" advClick="0" advTm="5000">
        <p14:honeycomb/>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6"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80">
                                          <p:stCondLst>
                                            <p:cond delay="0"/>
                                          </p:stCondLst>
                                        </p:cTn>
                                        <p:tgtEl>
                                          <p:spTgt spid="2"/>
                                        </p:tgtEl>
                                      </p:cBhvr>
                                    </p:animEffect>
                                    <p:anim calcmode="lin" valueType="num">
                                      <p:cBhvr>
                                        <p:cTn id="1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1" dur="26">
                                          <p:stCondLst>
                                            <p:cond delay="650"/>
                                          </p:stCondLst>
                                        </p:cTn>
                                        <p:tgtEl>
                                          <p:spTgt spid="2"/>
                                        </p:tgtEl>
                                      </p:cBhvr>
                                      <p:to x="100000" y="60000"/>
                                    </p:animScale>
                                    <p:animScale>
                                      <p:cBhvr>
                                        <p:cTn id="22" dur="166" decel="50000">
                                          <p:stCondLst>
                                            <p:cond delay="676"/>
                                          </p:stCondLst>
                                        </p:cTn>
                                        <p:tgtEl>
                                          <p:spTgt spid="2"/>
                                        </p:tgtEl>
                                      </p:cBhvr>
                                      <p:to x="100000" y="100000"/>
                                    </p:animScale>
                                    <p:animScale>
                                      <p:cBhvr>
                                        <p:cTn id="23" dur="26">
                                          <p:stCondLst>
                                            <p:cond delay="1312"/>
                                          </p:stCondLst>
                                        </p:cTn>
                                        <p:tgtEl>
                                          <p:spTgt spid="2"/>
                                        </p:tgtEl>
                                      </p:cBhvr>
                                      <p:to x="100000" y="80000"/>
                                    </p:animScale>
                                    <p:animScale>
                                      <p:cBhvr>
                                        <p:cTn id="24" dur="166" decel="50000">
                                          <p:stCondLst>
                                            <p:cond delay="1338"/>
                                          </p:stCondLst>
                                        </p:cTn>
                                        <p:tgtEl>
                                          <p:spTgt spid="2"/>
                                        </p:tgtEl>
                                      </p:cBhvr>
                                      <p:to x="100000" y="100000"/>
                                    </p:animScale>
                                    <p:animScale>
                                      <p:cBhvr>
                                        <p:cTn id="25" dur="26">
                                          <p:stCondLst>
                                            <p:cond delay="1642"/>
                                          </p:stCondLst>
                                        </p:cTn>
                                        <p:tgtEl>
                                          <p:spTgt spid="2"/>
                                        </p:tgtEl>
                                      </p:cBhvr>
                                      <p:to x="100000" y="90000"/>
                                    </p:animScale>
                                    <p:animScale>
                                      <p:cBhvr>
                                        <p:cTn id="26" dur="166" decel="50000">
                                          <p:stCondLst>
                                            <p:cond delay="1668"/>
                                          </p:stCondLst>
                                        </p:cTn>
                                        <p:tgtEl>
                                          <p:spTgt spid="2"/>
                                        </p:tgtEl>
                                      </p:cBhvr>
                                      <p:to x="100000" y="100000"/>
                                    </p:animScale>
                                    <p:animScale>
                                      <p:cBhvr>
                                        <p:cTn id="27" dur="26">
                                          <p:stCondLst>
                                            <p:cond delay="1808"/>
                                          </p:stCondLst>
                                        </p:cTn>
                                        <p:tgtEl>
                                          <p:spTgt spid="2"/>
                                        </p:tgtEl>
                                      </p:cBhvr>
                                      <p:to x="100000" y="95000"/>
                                    </p:animScale>
                                    <p:animScale>
                                      <p:cBhvr>
                                        <p:cTn id="28" dur="166" decel="50000">
                                          <p:stCondLst>
                                            <p:cond delay="1834"/>
                                          </p:stCondLst>
                                        </p:cTn>
                                        <p:tgtEl>
                                          <p:spTgt spid="2"/>
                                        </p:tgtEl>
                                      </p:cBhvr>
                                      <p:to x="100000" y="100000"/>
                                    </p:animScale>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707904" y="3356992"/>
            <a:ext cx="4937760" cy="2785378"/>
          </a:xfrm>
          <a:prstGeom prst="rect">
            <a:avLst/>
          </a:prstGeom>
        </p:spPr>
        <p:txBody>
          <a:bodyPr wrap="square">
            <a:spAutoFit/>
          </a:bodyPr>
          <a:lstStyle/>
          <a:p>
            <a:r>
              <a:rPr lang="es-MX" sz="2000" dirty="0"/>
              <a:t>En 1947 se construyó en la Universidad de Pennsylvania la </a:t>
            </a:r>
            <a:r>
              <a:rPr lang="es-MX" sz="2000" i="1" dirty="0"/>
              <a:t>ENIAC</a:t>
            </a:r>
            <a:r>
              <a:rPr lang="es-MX" sz="2000" dirty="0"/>
              <a:t> (</a:t>
            </a:r>
            <a:r>
              <a:rPr lang="es-MX" sz="2000" dirty="0" err="1"/>
              <a:t>Electronic</a:t>
            </a:r>
            <a:r>
              <a:rPr lang="es-MX" sz="2000" dirty="0"/>
              <a:t> </a:t>
            </a:r>
            <a:r>
              <a:rPr lang="es-MX" sz="2000" dirty="0" err="1"/>
              <a:t>Numerical</a:t>
            </a:r>
            <a:r>
              <a:rPr lang="es-MX" sz="2000" dirty="0"/>
              <a:t> </a:t>
            </a:r>
            <a:r>
              <a:rPr lang="es-MX" sz="2000" dirty="0" err="1"/>
              <a:t>Integrator</a:t>
            </a:r>
            <a:r>
              <a:rPr lang="es-MX" sz="2000" dirty="0"/>
              <a:t> And </a:t>
            </a:r>
            <a:r>
              <a:rPr lang="es-MX" sz="2000" dirty="0" err="1"/>
              <a:t>Calculator</a:t>
            </a:r>
            <a:r>
              <a:rPr lang="es-MX" sz="2000" dirty="0"/>
              <a:t>) que fue la </a:t>
            </a:r>
            <a:r>
              <a:rPr lang="es-MX" sz="2000" i="1" dirty="0"/>
              <a:t>primera computadora electrónica</a:t>
            </a:r>
            <a:r>
              <a:rPr lang="es-MX" sz="2000" dirty="0"/>
              <a:t> que funcionaba con tubos al vacío, el equipo de diseño lo encabezaron los ingenieros </a:t>
            </a:r>
            <a:r>
              <a:rPr lang="es-MX" sz="2000" i="1" dirty="0"/>
              <a:t>John </a:t>
            </a:r>
            <a:r>
              <a:rPr lang="es-MX" sz="2000" i="1" dirty="0" err="1"/>
              <a:t>Mauchly</a:t>
            </a:r>
            <a:r>
              <a:rPr lang="es-MX" sz="2000" i="1" dirty="0"/>
              <a:t> y John </a:t>
            </a:r>
            <a:r>
              <a:rPr lang="es-MX" sz="2000" i="1" dirty="0" err="1"/>
              <a:t>Eckert</a:t>
            </a:r>
            <a:r>
              <a:rPr lang="es-MX" sz="2000" dirty="0"/>
              <a:t>. Este computador superaba ampliamente al </a:t>
            </a:r>
            <a:r>
              <a:rPr lang="es-MX" sz="2000" i="1" dirty="0"/>
              <a:t>Mark I</a:t>
            </a:r>
            <a:r>
              <a:rPr lang="es-MX" sz="2000" dirty="0"/>
              <a:t>, ya que llego hacer 1500 veces mas potente. </a:t>
            </a:r>
          </a:p>
          <a:p>
            <a:endParaRPr lang="es-MX" sz="1500" dirty="0"/>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ENIAC </a:t>
            </a:r>
          </a:p>
        </p:txBody>
      </p:sp>
      <p:pic>
        <p:nvPicPr>
          <p:cNvPr id="5122" name="Picture 2" descr="http://www.cad.com.mx/gif/mark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57" y="3353620"/>
            <a:ext cx="2810590" cy="20916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2" name="Rectangle 1"/>
          <p:cNvSpPr/>
          <p:nvPr/>
        </p:nvSpPr>
        <p:spPr>
          <a:xfrm>
            <a:off x="785962" y="476672"/>
            <a:ext cx="7264649"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12294843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5000">
        <p15:prstTrans prst="peelOff"/>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923928" y="3626188"/>
            <a:ext cx="4937760" cy="2308324"/>
          </a:xfrm>
          <a:prstGeom prst="rect">
            <a:avLst/>
          </a:prstGeom>
        </p:spPr>
        <p:txBody>
          <a:bodyPr wrap="square">
            <a:spAutoFit/>
          </a:bodyPr>
          <a:lstStyle/>
          <a:p>
            <a:r>
              <a:rPr lang="es-MX" sz="2400" dirty="0"/>
              <a:t>En realidad EDVAC fue la primera verdadera computadora electrónica digital de la historia, tal como se le concibe en estos tiempos y a partir de ella se empezaron a fabricar arquitecturas más completas.</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EDVAC</a:t>
            </a:r>
            <a:r>
              <a:rPr lang="es-MX" sz="3300" dirty="0"/>
              <a:t> </a:t>
            </a:r>
          </a:p>
        </p:txBody>
      </p:sp>
      <p:pic>
        <p:nvPicPr>
          <p:cNvPr id="7170" name="Picture 2" descr="http://www.cad.com.mx/gif/edv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3579862"/>
            <a:ext cx="2528463" cy="20093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611559" y="404664"/>
            <a:ext cx="7488833"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3801092167"/>
      </p:ext>
    </p:extLst>
  </p:cSld>
  <p:clrMapOvr>
    <a:masterClrMapping/>
  </p:clrMapOvr>
  <mc:AlternateContent xmlns:mc="http://schemas.openxmlformats.org/markup-compatibility/2006">
    <mc:Choice xmlns:p14="http://schemas.microsoft.com/office/powerpoint/2010/main" Requires="p14">
      <p:transition spd="slow" p14:dur="1200" advClick="0" advTm="5000">
        <p14:prism/>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par>
                          <p:cTn id="13" fill="hold">
                            <p:stCondLst>
                              <p:cond delay="1000"/>
                            </p:stCondLst>
                            <p:childTnLst>
                              <p:par>
                                <p:cTn id="14" presetID="6"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803358" y="3149292"/>
            <a:ext cx="4937760" cy="3539430"/>
          </a:xfrm>
          <a:prstGeom prst="rect">
            <a:avLst/>
          </a:prstGeom>
        </p:spPr>
        <p:txBody>
          <a:bodyPr wrap="square">
            <a:spAutoFit/>
          </a:bodyPr>
          <a:lstStyle/>
          <a:p>
            <a:r>
              <a:rPr lang="es-MX" sz="1900" dirty="0"/>
              <a:t>El </a:t>
            </a:r>
            <a:r>
              <a:rPr lang="es-MX" sz="1900" i="1" dirty="0"/>
              <a:t>UNIVAC</a:t>
            </a:r>
            <a:r>
              <a:rPr lang="es-MX" sz="1900" dirty="0"/>
              <a:t> fue la primera computadora diseñada y construida para un </a:t>
            </a:r>
            <a:r>
              <a:rPr lang="es-MX" sz="1900" dirty="0" err="1"/>
              <a:t>próposito</a:t>
            </a:r>
            <a:r>
              <a:rPr lang="es-MX" sz="1900" dirty="0"/>
              <a:t> no militar. Desarrollada para la oficina de </a:t>
            </a:r>
            <a:r>
              <a:rPr lang="es-MX" sz="1900" i="1" dirty="0"/>
              <a:t>CENSO en 1951</a:t>
            </a:r>
            <a:r>
              <a:rPr lang="es-MX" sz="1900" dirty="0"/>
              <a:t>, por los ingenieros </a:t>
            </a:r>
            <a:r>
              <a:rPr lang="es-MX" sz="1900" i="1" dirty="0"/>
              <a:t>John </a:t>
            </a:r>
            <a:r>
              <a:rPr lang="es-MX" sz="1900" i="1" dirty="0" err="1"/>
              <a:t>Mauchly</a:t>
            </a:r>
            <a:r>
              <a:rPr lang="es-MX" sz="1900" i="1" dirty="0"/>
              <a:t> y John </a:t>
            </a:r>
            <a:r>
              <a:rPr lang="es-MX" sz="1900" i="1" dirty="0" err="1"/>
              <a:t>Presper</a:t>
            </a:r>
            <a:r>
              <a:rPr lang="es-MX" sz="1900" i="1" dirty="0"/>
              <a:t> </a:t>
            </a:r>
            <a:r>
              <a:rPr lang="es-MX" sz="1900" i="1" dirty="0" err="1"/>
              <a:t>Eckert</a:t>
            </a:r>
            <a:r>
              <a:rPr lang="es-MX" sz="1900" dirty="0"/>
              <a:t>, que empezaron a diseñarla y construirla en 1946.</a:t>
            </a:r>
          </a:p>
          <a:p>
            <a:r>
              <a:rPr lang="es-MX" sz="1900" dirty="0"/>
              <a:t>La computadora pesaba 7257 kg. aproximadamente, estaba compuesta por 5000 tubos de vacío, y podía ejecutar unos 1000 cálculos por segundo. Era una computadora que procesaba los dígitos en serie. Podía hacer sumas de dos números de diez dígitos cada uno, unas 100000 por segundo.</a:t>
            </a:r>
          </a:p>
          <a:p>
            <a:endParaRPr lang="es-MX" sz="1500" dirty="0"/>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UNIVAC </a:t>
            </a:r>
          </a:p>
        </p:txBody>
      </p:sp>
      <p:pic>
        <p:nvPicPr>
          <p:cNvPr id="10242" name="Picture 2" descr="http://www.cad.com.mx/gif/univ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465604"/>
            <a:ext cx="2672239" cy="2123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Rectangle 1"/>
          <p:cNvSpPr/>
          <p:nvPr/>
        </p:nvSpPr>
        <p:spPr>
          <a:xfrm>
            <a:off x="467544" y="470575"/>
            <a:ext cx="8036375"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682707446"/>
      </p:ext>
    </p:extLst>
  </p:cSld>
  <p:clrMapOvr>
    <a:masterClrMapping/>
  </p:clrMapOvr>
  <mc:AlternateContent xmlns:mc="http://schemas.openxmlformats.org/markup-compatibility/2006">
    <mc:Choice xmlns:p14="http://schemas.microsoft.com/office/powerpoint/2010/main" Requires="p14">
      <p:transition spd="slow" p14:dur="900" advClick="0" advTm="5000">
        <p14:warp dir="in"/>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500"/>
                                        <p:tgtEl>
                                          <p:spTgt spid="10242"/>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childTnLst>
                          </p:cTn>
                        </p:par>
                        <p:par>
                          <p:cTn id="15" fill="hold">
                            <p:stCondLst>
                              <p:cond delay="1500"/>
                            </p:stCondLst>
                            <p:childTnLst>
                              <p:par>
                                <p:cTn id="16" presetID="31"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childTnLst>
                          </p:cTn>
                        </p:par>
                        <p:par>
                          <p:cTn id="22" fill="hold">
                            <p:stCondLst>
                              <p:cond delay="2500"/>
                            </p:stCondLst>
                            <p:childTnLst>
                              <p:par>
                                <p:cTn id="23" presetID="14" presetClass="entr" presetSubtype="1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570514" y="3068960"/>
            <a:ext cx="4937760" cy="2262158"/>
          </a:xfrm>
          <a:prstGeom prst="rect">
            <a:avLst/>
          </a:prstGeom>
        </p:spPr>
        <p:txBody>
          <a:bodyPr wrap="square">
            <a:spAutoFit/>
          </a:bodyPr>
          <a:lstStyle/>
          <a:p>
            <a:r>
              <a:rPr lang="es-MX" dirty="0"/>
              <a:t>La </a:t>
            </a:r>
            <a:r>
              <a:rPr lang="es-MX" b="1" u="sng" dirty="0">
                <a:hlinkClick r:id="rId3"/>
              </a:rPr>
              <a:t>tercera generación</a:t>
            </a:r>
            <a:r>
              <a:rPr lang="es-MX" dirty="0"/>
              <a:t> surge con la </a:t>
            </a:r>
            <a:r>
              <a:rPr lang="es-MX" b="1" dirty="0"/>
              <a:t>invención del circuito integrado</a:t>
            </a:r>
            <a:r>
              <a:rPr lang="es-MX" dirty="0"/>
              <a:t>, que permitió crear computadoras más pequeñas, potentes y fiables, capaces de ejecutar varios programas al mismo tiempo. En 1983 surge </a:t>
            </a:r>
            <a:r>
              <a:rPr lang="es-MX" b="1" i="1" dirty="0"/>
              <a:t>Macintosh</a:t>
            </a:r>
            <a:r>
              <a:rPr lang="es-MX" dirty="0"/>
              <a:t>, y poco después </a:t>
            </a:r>
            <a:r>
              <a:rPr lang="es-MX" b="1" i="1" dirty="0"/>
              <a:t>Windows</a:t>
            </a:r>
            <a:r>
              <a:rPr lang="es-MX" dirty="0"/>
              <a:t>, que actualmente son los dos sistemas operativos más famosos del mundo..</a:t>
            </a:r>
          </a:p>
          <a:p>
            <a:endParaRPr lang="es-MX" sz="1500" dirty="0"/>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1266" name="Picture 2" descr="Historia-de-la-computadora-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077072"/>
            <a:ext cx="1944216" cy="1620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1268" name="Picture 4" descr="Historia-de-la-computadora-5_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4934007"/>
            <a:ext cx="1926826" cy="16056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99592" y="476672"/>
            <a:ext cx="7056784"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1329527998"/>
      </p:ext>
    </p:extLst>
  </p:cSld>
  <p:clrMapOvr>
    <a:masterClrMapping/>
  </p:clrMapOvr>
  <p:transition spd="slow" advClick="0" advTm="5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wipe(down)">
                                      <p:cBhvr>
                                        <p:cTn id="7" dur="580">
                                          <p:stCondLst>
                                            <p:cond delay="0"/>
                                          </p:stCondLst>
                                        </p:cTn>
                                        <p:tgtEl>
                                          <p:spTgt spid="11268"/>
                                        </p:tgtEl>
                                      </p:cBhvr>
                                    </p:animEffect>
                                    <p:anim calcmode="lin" valueType="num">
                                      <p:cBhvr>
                                        <p:cTn id="8" dur="1822" tmFilter="0,0; 0.14,0.36; 0.43,0.73; 0.71,0.91; 1.0,1.0">
                                          <p:stCondLst>
                                            <p:cond delay="0"/>
                                          </p:stCondLst>
                                        </p:cTn>
                                        <p:tgtEl>
                                          <p:spTgt spid="1126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26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26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26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268"/>
                                        </p:tgtEl>
                                        <p:attrNameLst>
                                          <p:attrName>ppt_y</p:attrName>
                                        </p:attrNameLst>
                                      </p:cBhvr>
                                      <p:tavLst>
                                        <p:tav tm="0" fmla="#ppt_y-sin(pi*$)/81">
                                          <p:val>
                                            <p:fltVal val="0"/>
                                          </p:val>
                                        </p:tav>
                                        <p:tav tm="100000">
                                          <p:val>
                                            <p:fltVal val="1"/>
                                          </p:val>
                                        </p:tav>
                                      </p:tavLst>
                                    </p:anim>
                                    <p:animScale>
                                      <p:cBhvr>
                                        <p:cTn id="13" dur="26">
                                          <p:stCondLst>
                                            <p:cond delay="650"/>
                                          </p:stCondLst>
                                        </p:cTn>
                                        <p:tgtEl>
                                          <p:spTgt spid="11268"/>
                                        </p:tgtEl>
                                      </p:cBhvr>
                                      <p:to x="100000" y="60000"/>
                                    </p:animScale>
                                    <p:animScale>
                                      <p:cBhvr>
                                        <p:cTn id="14" dur="166" decel="50000">
                                          <p:stCondLst>
                                            <p:cond delay="676"/>
                                          </p:stCondLst>
                                        </p:cTn>
                                        <p:tgtEl>
                                          <p:spTgt spid="11268"/>
                                        </p:tgtEl>
                                      </p:cBhvr>
                                      <p:to x="100000" y="100000"/>
                                    </p:animScale>
                                    <p:animScale>
                                      <p:cBhvr>
                                        <p:cTn id="15" dur="26">
                                          <p:stCondLst>
                                            <p:cond delay="1312"/>
                                          </p:stCondLst>
                                        </p:cTn>
                                        <p:tgtEl>
                                          <p:spTgt spid="11268"/>
                                        </p:tgtEl>
                                      </p:cBhvr>
                                      <p:to x="100000" y="80000"/>
                                    </p:animScale>
                                    <p:animScale>
                                      <p:cBhvr>
                                        <p:cTn id="16" dur="166" decel="50000">
                                          <p:stCondLst>
                                            <p:cond delay="1338"/>
                                          </p:stCondLst>
                                        </p:cTn>
                                        <p:tgtEl>
                                          <p:spTgt spid="11268"/>
                                        </p:tgtEl>
                                      </p:cBhvr>
                                      <p:to x="100000" y="100000"/>
                                    </p:animScale>
                                    <p:animScale>
                                      <p:cBhvr>
                                        <p:cTn id="17" dur="26">
                                          <p:stCondLst>
                                            <p:cond delay="1642"/>
                                          </p:stCondLst>
                                        </p:cTn>
                                        <p:tgtEl>
                                          <p:spTgt spid="11268"/>
                                        </p:tgtEl>
                                      </p:cBhvr>
                                      <p:to x="100000" y="90000"/>
                                    </p:animScale>
                                    <p:animScale>
                                      <p:cBhvr>
                                        <p:cTn id="18" dur="166" decel="50000">
                                          <p:stCondLst>
                                            <p:cond delay="1668"/>
                                          </p:stCondLst>
                                        </p:cTn>
                                        <p:tgtEl>
                                          <p:spTgt spid="11268"/>
                                        </p:tgtEl>
                                      </p:cBhvr>
                                      <p:to x="100000" y="100000"/>
                                    </p:animScale>
                                    <p:animScale>
                                      <p:cBhvr>
                                        <p:cTn id="19" dur="26">
                                          <p:stCondLst>
                                            <p:cond delay="1808"/>
                                          </p:stCondLst>
                                        </p:cTn>
                                        <p:tgtEl>
                                          <p:spTgt spid="11268"/>
                                        </p:tgtEl>
                                      </p:cBhvr>
                                      <p:to x="100000" y="95000"/>
                                    </p:animScale>
                                    <p:animScale>
                                      <p:cBhvr>
                                        <p:cTn id="20" dur="166" decel="50000">
                                          <p:stCondLst>
                                            <p:cond delay="1834"/>
                                          </p:stCondLst>
                                        </p:cTn>
                                        <p:tgtEl>
                                          <p:spTgt spid="11268"/>
                                        </p:tgtEl>
                                      </p:cBhvr>
                                      <p:to x="100000" y="100000"/>
                                    </p:animScale>
                                  </p:childTnLst>
                                </p:cTn>
                              </p:par>
                            </p:childTnLst>
                          </p:cTn>
                        </p:par>
                        <p:par>
                          <p:cTn id="21" fill="hold">
                            <p:stCondLst>
                              <p:cond delay="2000"/>
                            </p:stCondLst>
                            <p:childTnLst>
                              <p:par>
                                <p:cTn id="22" presetID="45" presetClass="entr" presetSubtype="0" fill="hold" nodeType="afterEffect">
                                  <p:stCondLst>
                                    <p:cond delay="0"/>
                                  </p:stCondLst>
                                  <p:childTnLst>
                                    <p:set>
                                      <p:cBhvr>
                                        <p:cTn id="23" dur="1" fill="hold">
                                          <p:stCondLst>
                                            <p:cond delay="0"/>
                                          </p:stCondLst>
                                        </p:cTn>
                                        <p:tgtEl>
                                          <p:spTgt spid="11266"/>
                                        </p:tgtEl>
                                        <p:attrNameLst>
                                          <p:attrName>style.visibility</p:attrName>
                                        </p:attrNameLst>
                                      </p:cBhvr>
                                      <p:to>
                                        <p:strVal val="visible"/>
                                      </p:to>
                                    </p:set>
                                    <p:animEffect transition="in" filter="fade">
                                      <p:cBhvr>
                                        <p:cTn id="24" dur="2000"/>
                                        <p:tgtEl>
                                          <p:spTgt spid="11266"/>
                                        </p:tgtEl>
                                      </p:cBhvr>
                                    </p:animEffect>
                                    <p:anim calcmode="lin" valueType="num">
                                      <p:cBhvr>
                                        <p:cTn id="25" dur="2000" fill="hold"/>
                                        <p:tgtEl>
                                          <p:spTgt spid="11266"/>
                                        </p:tgtEl>
                                        <p:attrNameLst>
                                          <p:attrName>ppt_w</p:attrName>
                                        </p:attrNameLst>
                                      </p:cBhvr>
                                      <p:tavLst>
                                        <p:tav tm="0" fmla="#ppt_w*sin(2.5*pi*$)">
                                          <p:val>
                                            <p:fltVal val="0"/>
                                          </p:val>
                                        </p:tav>
                                        <p:tav tm="100000">
                                          <p:val>
                                            <p:fltVal val="1"/>
                                          </p:val>
                                        </p:tav>
                                      </p:tavLst>
                                    </p:anim>
                                    <p:anim calcmode="lin" valueType="num">
                                      <p:cBhvr>
                                        <p:cTn id="26" dur="2000" fill="hold"/>
                                        <p:tgtEl>
                                          <p:spTgt spid="11266"/>
                                        </p:tgtEl>
                                        <p:attrNameLst>
                                          <p:attrName>ppt_h</p:attrName>
                                        </p:attrNameLst>
                                      </p:cBhvr>
                                      <p:tavLst>
                                        <p:tav tm="0">
                                          <p:val>
                                            <p:strVal val="#ppt_h"/>
                                          </p:val>
                                        </p:tav>
                                        <p:tav tm="100000">
                                          <p:val>
                                            <p:strVal val="#ppt_h"/>
                                          </p:val>
                                        </p:tav>
                                      </p:tavLst>
                                    </p:anim>
                                  </p:childTnLst>
                                </p:cTn>
                              </p:par>
                            </p:childTnLst>
                          </p:cTn>
                        </p:par>
                        <p:par>
                          <p:cTn id="27" fill="hold">
                            <p:stCondLst>
                              <p:cond delay="4000"/>
                            </p:stCondLst>
                            <p:childTnLst>
                              <p:par>
                                <p:cTn id="28" presetID="53" presetClass="entr" presetSubtype="16"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par>
                          <p:cTn id="33" fill="hold">
                            <p:stCondLst>
                              <p:cond delay="4500"/>
                            </p:stCondLst>
                            <p:childTnLst>
                              <p:par>
                                <p:cTn id="34" presetID="26"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80">
                                          <p:stCondLst>
                                            <p:cond delay="0"/>
                                          </p:stCondLst>
                                        </p:cTn>
                                        <p:tgtEl>
                                          <p:spTgt spid="2"/>
                                        </p:tgtEl>
                                      </p:cBhvr>
                                    </p:animEffect>
                                    <p:anim calcmode="lin" valueType="num">
                                      <p:cBhvr>
                                        <p:cTn id="3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2" dur="26">
                                          <p:stCondLst>
                                            <p:cond delay="650"/>
                                          </p:stCondLst>
                                        </p:cTn>
                                        <p:tgtEl>
                                          <p:spTgt spid="2"/>
                                        </p:tgtEl>
                                      </p:cBhvr>
                                      <p:to x="100000" y="60000"/>
                                    </p:animScale>
                                    <p:animScale>
                                      <p:cBhvr>
                                        <p:cTn id="43" dur="166" decel="50000">
                                          <p:stCondLst>
                                            <p:cond delay="676"/>
                                          </p:stCondLst>
                                        </p:cTn>
                                        <p:tgtEl>
                                          <p:spTgt spid="2"/>
                                        </p:tgtEl>
                                      </p:cBhvr>
                                      <p:to x="100000" y="100000"/>
                                    </p:animScale>
                                    <p:animScale>
                                      <p:cBhvr>
                                        <p:cTn id="44" dur="26">
                                          <p:stCondLst>
                                            <p:cond delay="1312"/>
                                          </p:stCondLst>
                                        </p:cTn>
                                        <p:tgtEl>
                                          <p:spTgt spid="2"/>
                                        </p:tgtEl>
                                      </p:cBhvr>
                                      <p:to x="100000" y="80000"/>
                                    </p:animScale>
                                    <p:animScale>
                                      <p:cBhvr>
                                        <p:cTn id="45" dur="166" decel="50000">
                                          <p:stCondLst>
                                            <p:cond delay="1338"/>
                                          </p:stCondLst>
                                        </p:cTn>
                                        <p:tgtEl>
                                          <p:spTgt spid="2"/>
                                        </p:tgtEl>
                                      </p:cBhvr>
                                      <p:to x="100000" y="100000"/>
                                    </p:animScale>
                                    <p:animScale>
                                      <p:cBhvr>
                                        <p:cTn id="46" dur="26">
                                          <p:stCondLst>
                                            <p:cond delay="1642"/>
                                          </p:stCondLst>
                                        </p:cTn>
                                        <p:tgtEl>
                                          <p:spTgt spid="2"/>
                                        </p:tgtEl>
                                      </p:cBhvr>
                                      <p:to x="100000" y="90000"/>
                                    </p:animScale>
                                    <p:animScale>
                                      <p:cBhvr>
                                        <p:cTn id="47" dur="166" decel="50000">
                                          <p:stCondLst>
                                            <p:cond delay="1668"/>
                                          </p:stCondLst>
                                        </p:cTn>
                                        <p:tgtEl>
                                          <p:spTgt spid="2"/>
                                        </p:tgtEl>
                                      </p:cBhvr>
                                      <p:to x="100000" y="100000"/>
                                    </p:animScale>
                                    <p:animScale>
                                      <p:cBhvr>
                                        <p:cTn id="48" dur="26">
                                          <p:stCondLst>
                                            <p:cond delay="1808"/>
                                          </p:stCondLst>
                                        </p:cTn>
                                        <p:tgtEl>
                                          <p:spTgt spid="2"/>
                                        </p:tgtEl>
                                      </p:cBhvr>
                                      <p:to x="100000" y="95000"/>
                                    </p:animScale>
                                    <p:animScale>
                                      <p:cBhvr>
                                        <p:cTn id="49" dur="166" decel="50000">
                                          <p:stCondLst>
                                            <p:cond delay="1834"/>
                                          </p:stCondLst>
                                        </p:cTn>
                                        <p:tgtEl>
                                          <p:spTgt spid="2"/>
                                        </p:tgtEl>
                                      </p:cBhvr>
                                      <p:to x="100000" y="100000"/>
                                    </p:animScale>
                                  </p:childTnLst>
                                </p:cTn>
                              </p:par>
                            </p:childTnLst>
                          </p:cTn>
                        </p:par>
                        <p:par>
                          <p:cTn id="50" fill="hold">
                            <p:stCondLst>
                              <p:cond delay="6500"/>
                            </p:stCondLst>
                            <p:childTnLst>
                              <p:par>
                                <p:cTn id="51" presetID="45"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2000"/>
                                        <p:tgtEl>
                                          <p:spTgt spid="10"/>
                                        </p:tgtEl>
                                      </p:cBhvr>
                                    </p:animEffect>
                                    <p:anim calcmode="lin" valueType="num">
                                      <p:cBhvr>
                                        <p:cTn id="54" dur="2000" fill="hold"/>
                                        <p:tgtEl>
                                          <p:spTgt spid="10"/>
                                        </p:tgtEl>
                                        <p:attrNameLst>
                                          <p:attrName>ppt_w</p:attrName>
                                        </p:attrNameLst>
                                      </p:cBhvr>
                                      <p:tavLst>
                                        <p:tav tm="0" fmla="#ppt_w*sin(2.5*pi*$)">
                                          <p:val>
                                            <p:fltVal val="0"/>
                                          </p:val>
                                        </p:tav>
                                        <p:tav tm="100000">
                                          <p:val>
                                            <p:fltVal val="1"/>
                                          </p:val>
                                        </p:tav>
                                      </p:tavLst>
                                    </p:anim>
                                    <p:anim calcmode="lin" valueType="num">
                                      <p:cBhvr>
                                        <p:cTn id="55"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02004" y="3072348"/>
            <a:ext cx="4937760" cy="3308598"/>
          </a:xfrm>
          <a:prstGeom prst="rect">
            <a:avLst/>
          </a:prstGeom>
        </p:spPr>
        <p:txBody>
          <a:bodyPr wrap="square">
            <a:spAutoFit/>
          </a:bodyPr>
          <a:lstStyle/>
          <a:p>
            <a:r>
              <a:rPr lang="es-MX" sz="1900" dirty="0"/>
              <a:t>La </a:t>
            </a:r>
            <a:r>
              <a:rPr lang="es-MX" sz="1900" b="1" dirty="0"/>
              <a:t>interfaz gráfica de usuario </a:t>
            </a:r>
            <a:r>
              <a:rPr lang="es-MX" sz="1900" dirty="0"/>
              <a:t>y</a:t>
            </a:r>
            <a:r>
              <a:rPr lang="es-MX" sz="1900" b="1" dirty="0"/>
              <a:t> la invención del mouse</a:t>
            </a:r>
            <a:r>
              <a:rPr lang="es-MX" sz="1900" dirty="0"/>
              <a:t> fueron otras dos razones importantes para la popularización de las computadoras. El invento, primero diseñado por Doug </a:t>
            </a:r>
            <a:r>
              <a:rPr lang="es-MX" sz="1900" dirty="0" err="1"/>
              <a:t>Engelbart</a:t>
            </a:r>
            <a:r>
              <a:rPr lang="es-MX" sz="1900" dirty="0"/>
              <a:t> y su equipo de laboratorio de investigación de Stanford, y perfeccionado por </a:t>
            </a:r>
            <a:r>
              <a:rPr lang="es-MX" sz="1900" i="1" dirty="0"/>
              <a:t>Xerox PARC </a:t>
            </a:r>
            <a:r>
              <a:rPr lang="es-MX" sz="1900" dirty="0"/>
              <a:t>en 1973, no fue llevado a la luz hasta 1984, cuando </a:t>
            </a:r>
            <a:r>
              <a:rPr lang="es-MX" sz="1900" b="1" dirty="0"/>
              <a:t>Steve Jobs</a:t>
            </a:r>
            <a:r>
              <a:rPr lang="es-MX" sz="1900" dirty="0"/>
              <a:t> creó la primera computadora con interfaz gráfica de usuario y </a:t>
            </a:r>
            <a:r>
              <a:rPr lang="es-MX" sz="1900" i="1" dirty="0"/>
              <a:t>mouse</a:t>
            </a:r>
            <a:r>
              <a:rPr lang="es-MX" sz="1900" dirty="0"/>
              <a:t>. Fue en ese entonces cuando comienza la competencia histórica entre Apple y Microsoft, que crea el sistema operativo </a:t>
            </a:r>
            <a:r>
              <a:rPr lang="es-MX" sz="1900" b="1" i="1" dirty="0"/>
              <a:t>Windows</a:t>
            </a:r>
            <a:r>
              <a:rPr lang="es-MX" sz="1900" dirty="0"/>
              <a:t> (1985).</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2290" name="Picture 2" descr="Historia-de-la-computadora-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763471"/>
            <a:ext cx="2520280" cy="16841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Rectangle 1"/>
          <p:cNvSpPr/>
          <p:nvPr/>
        </p:nvSpPr>
        <p:spPr>
          <a:xfrm>
            <a:off x="467544" y="404664"/>
            <a:ext cx="8072220"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30448172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5000">
        <p15:prstTrans prst="fractur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down)">
                                      <p:cBhvr>
                                        <p:cTn id="7" dur="500"/>
                                        <p:tgtEl>
                                          <p:spTgt spid="12290"/>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ircle(in)">
                                      <p:cBhvr>
                                        <p:cTn id="11" dur="2000"/>
                                        <p:tgtEl>
                                          <p:spTgt spid="9"/>
                                        </p:tgtEl>
                                      </p:cBhvr>
                                    </p:animEffect>
                                  </p:childTnLst>
                                </p:cTn>
                              </p:par>
                            </p:childTnLst>
                          </p:cTn>
                        </p:par>
                        <p:par>
                          <p:cTn id="12" fill="hold">
                            <p:stCondLst>
                              <p:cond delay="2500"/>
                            </p:stCondLst>
                            <p:childTnLst>
                              <p:par>
                                <p:cTn id="13" presetID="3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par>
                          <p:cTn id="19" fill="hold">
                            <p:stCondLst>
                              <p:cond delay="3500"/>
                            </p:stCondLst>
                            <p:childTnLst>
                              <p:par>
                                <p:cTn id="20" presetID="21" presetClass="entr" presetSubtype="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539606" y="3356992"/>
            <a:ext cx="4937760" cy="3170099"/>
          </a:xfrm>
          <a:prstGeom prst="rect">
            <a:avLst/>
          </a:prstGeom>
        </p:spPr>
        <p:txBody>
          <a:bodyPr wrap="square">
            <a:spAutoFit/>
          </a:bodyPr>
          <a:lstStyle/>
          <a:p>
            <a:pPr fontAlgn="base"/>
            <a:r>
              <a:rPr lang="es-MX" sz="2000" b="1" dirty="0"/>
              <a:t>Notebooks y laptops</a:t>
            </a:r>
          </a:p>
          <a:p>
            <a:pPr fontAlgn="base"/>
            <a:r>
              <a:rPr lang="es-MX" sz="2000" dirty="0"/>
              <a:t>Entre 1980 y 1990 surgieron las primeras </a:t>
            </a:r>
            <a:r>
              <a:rPr lang="es-MX" sz="2000" b="1" i="1" dirty="0"/>
              <a:t>notebooks</a:t>
            </a:r>
            <a:r>
              <a:rPr lang="es-MX" sz="2000" dirty="0"/>
              <a:t>, con la llegada de la </a:t>
            </a:r>
            <a:r>
              <a:rPr lang="es-MX" sz="2000" b="1" i="1" dirty="0" err="1"/>
              <a:t>Osborne</a:t>
            </a:r>
            <a:r>
              <a:rPr lang="es-MX" sz="2000" b="1" i="1" dirty="0"/>
              <a:t> I</a:t>
            </a:r>
            <a:r>
              <a:rPr lang="es-MX" sz="2000" dirty="0"/>
              <a:t>, con un pequeño monitor de cinco pulgadas, 10 kilos de peso, así que el término </a:t>
            </a:r>
            <a:r>
              <a:rPr lang="es-MX" sz="2000" b="1" dirty="0"/>
              <a:t>computadora portátil</a:t>
            </a:r>
            <a:r>
              <a:rPr lang="es-MX" sz="2000" dirty="0"/>
              <a:t> era realmente relativo. La primera </a:t>
            </a:r>
            <a:r>
              <a:rPr lang="es-MX" sz="2000" b="1" i="1" dirty="0"/>
              <a:t>laptop</a:t>
            </a:r>
            <a:r>
              <a:rPr lang="es-MX" sz="2000" dirty="0"/>
              <a:t> como tal -computadora portátil con forma de tapa- fue la </a:t>
            </a:r>
            <a:r>
              <a:rPr lang="es-MX" sz="2000" b="1" i="1" dirty="0" err="1"/>
              <a:t>Gavilan</a:t>
            </a:r>
            <a:r>
              <a:rPr lang="es-MX" sz="2000" b="1" i="1" dirty="0"/>
              <a:t> SC</a:t>
            </a:r>
            <a:r>
              <a:rPr lang="es-MX" sz="2000" dirty="0"/>
              <a:t> en 1983. </a:t>
            </a:r>
            <a:r>
              <a:rPr lang="es-MX" sz="2000" i="1" dirty="0"/>
              <a:t>Apple</a:t>
            </a:r>
            <a:r>
              <a:rPr lang="es-MX" sz="2000" dirty="0"/>
              <a:t> fue la primera en ponerle </a:t>
            </a:r>
            <a:r>
              <a:rPr lang="es-MX" sz="2000" i="1" dirty="0" err="1"/>
              <a:t>trackpad</a:t>
            </a:r>
            <a:r>
              <a:rPr lang="es-MX" sz="2000" dirty="0"/>
              <a:t> a las </a:t>
            </a:r>
            <a:r>
              <a:rPr lang="es-MX" sz="2000" i="1" dirty="0"/>
              <a:t>notebooks</a:t>
            </a:r>
            <a:r>
              <a:rPr lang="es-MX" sz="2000" dirty="0"/>
              <a:t>, en su modelo </a:t>
            </a:r>
            <a:r>
              <a:rPr lang="es-MX" sz="2000" b="1" i="1" dirty="0" err="1"/>
              <a:t>PowerBook</a:t>
            </a:r>
            <a:r>
              <a:rPr lang="es-MX" sz="2000" dirty="0"/>
              <a:t>.</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3314" name="Picture 2" descr="Historia-de-la-computadora-4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00078"/>
            <a:ext cx="2912269" cy="19415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1560" y="476672"/>
            <a:ext cx="7416824"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112368708"/>
      </p:ext>
    </p:extLst>
  </p:cSld>
  <p:clrMapOvr>
    <a:masterClrMapping/>
  </p:clrMapOvr>
  <mc:AlternateContent xmlns:mc="http://schemas.openxmlformats.org/markup-compatibility/2006">
    <mc:Choice xmlns:p14="http://schemas.microsoft.com/office/powerpoint/2010/main" Requires="p14">
      <p:transition spd="slow" p14:dur="1600" advClick="0" advTm="5000">
        <p14:gallery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p:cTn id="7" dur="1000" fill="hold"/>
                                        <p:tgtEl>
                                          <p:spTgt spid="13314"/>
                                        </p:tgtEl>
                                        <p:attrNameLst>
                                          <p:attrName>ppt_w</p:attrName>
                                        </p:attrNameLst>
                                      </p:cBhvr>
                                      <p:tavLst>
                                        <p:tav tm="0">
                                          <p:val>
                                            <p:fltVal val="0"/>
                                          </p:val>
                                        </p:tav>
                                        <p:tav tm="100000">
                                          <p:val>
                                            <p:strVal val="#ppt_w"/>
                                          </p:val>
                                        </p:tav>
                                      </p:tavLst>
                                    </p:anim>
                                    <p:anim calcmode="lin" valueType="num">
                                      <p:cBhvr>
                                        <p:cTn id="8" dur="1000" fill="hold"/>
                                        <p:tgtEl>
                                          <p:spTgt spid="13314"/>
                                        </p:tgtEl>
                                        <p:attrNameLst>
                                          <p:attrName>ppt_h</p:attrName>
                                        </p:attrNameLst>
                                      </p:cBhvr>
                                      <p:tavLst>
                                        <p:tav tm="0">
                                          <p:val>
                                            <p:fltVal val="0"/>
                                          </p:val>
                                        </p:tav>
                                        <p:tav tm="100000">
                                          <p:val>
                                            <p:strVal val="#ppt_h"/>
                                          </p:val>
                                        </p:tav>
                                      </p:tavLst>
                                    </p:anim>
                                    <p:anim calcmode="lin" valueType="num">
                                      <p:cBhvr>
                                        <p:cTn id="9" dur="1000" fill="hold"/>
                                        <p:tgtEl>
                                          <p:spTgt spid="13314"/>
                                        </p:tgtEl>
                                        <p:attrNameLst>
                                          <p:attrName>style.rotation</p:attrName>
                                        </p:attrNameLst>
                                      </p:cBhvr>
                                      <p:tavLst>
                                        <p:tav tm="0">
                                          <p:val>
                                            <p:fltVal val="90"/>
                                          </p:val>
                                        </p:tav>
                                        <p:tav tm="100000">
                                          <p:val>
                                            <p:fltVal val="0"/>
                                          </p:val>
                                        </p:tav>
                                      </p:tavLst>
                                    </p:anim>
                                    <p:animEffect transition="in" filter="fade">
                                      <p:cBhvr>
                                        <p:cTn id="10" dur="1000"/>
                                        <p:tgtEl>
                                          <p:spTgt spid="13314"/>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36890" y="3212976"/>
            <a:ext cx="4937760" cy="3139321"/>
          </a:xfrm>
          <a:prstGeom prst="rect">
            <a:avLst/>
          </a:prstGeom>
        </p:spPr>
        <p:txBody>
          <a:bodyPr wrap="square">
            <a:spAutoFit/>
          </a:bodyPr>
          <a:lstStyle/>
          <a:p>
            <a:pPr fontAlgn="base"/>
            <a:r>
              <a:rPr lang="es-MX" b="1" dirty="0"/>
              <a:t>Las mini computadoras</a:t>
            </a:r>
          </a:p>
          <a:p>
            <a:pPr fontAlgn="base"/>
            <a:r>
              <a:rPr lang="es-MX" dirty="0"/>
              <a:t>No debemos olvidar que hoy en día, además de lo que se entiende como computadora en sí, tenemos otros </a:t>
            </a:r>
            <a:r>
              <a:rPr lang="es-MX" u="sng" dirty="0">
                <a:hlinkClick r:id="rId3"/>
              </a:rPr>
              <a:t>pequeños dispositivos informáticos</a:t>
            </a:r>
            <a:r>
              <a:rPr lang="es-MX" dirty="0"/>
              <a:t>: </a:t>
            </a:r>
            <a:r>
              <a:rPr lang="es-MX" b="1" u="sng" dirty="0">
                <a:hlinkClick r:id="rId4"/>
              </a:rPr>
              <a:t>teléfonos</a:t>
            </a:r>
            <a:r>
              <a:rPr lang="es-MX" b="1" dirty="0"/>
              <a:t> inteligentes</a:t>
            </a:r>
            <a:r>
              <a:rPr lang="es-MX" dirty="0"/>
              <a:t> y </a:t>
            </a:r>
            <a:r>
              <a:rPr lang="es-MX" b="1" i="1" dirty="0" err="1"/>
              <a:t>tablets</a:t>
            </a:r>
            <a:r>
              <a:rPr lang="es-MX" dirty="0"/>
              <a:t>, por ejemplo.</a:t>
            </a:r>
          </a:p>
          <a:p>
            <a:pPr fontAlgn="base"/>
            <a:r>
              <a:rPr lang="es-MX" dirty="0"/>
              <a:t>La </a:t>
            </a:r>
            <a:r>
              <a:rPr lang="es-MX" b="1" dirty="0"/>
              <a:t>informática móvil</a:t>
            </a:r>
            <a:r>
              <a:rPr lang="es-MX" dirty="0"/>
              <a:t> tiene sus inicios en 1980 con las </a:t>
            </a:r>
            <a:r>
              <a:rPr lang="es-MX" b="1" dirty="0"/>
              <a:t>computadoras de bolsillo</a:t>
            </a:r>
            <a:r>
              <a:rPr lang="es-MX" dirty="0"/>
              <a:t>, una mezcla entre calculadora, PDA y pequeño ordenador. Pero el </a:t>
            </a:r>
            <a:r>
              <a:rPr lang="es-MX" i="1" dirty="0"/>
              <a:t>boom</a:t>
            </a:r>
            <a:r>
              <a:rPr lang="es-MX" dirty="0"/>
              <a:t> de las </a:t>
            </a:r>
            <a:r>
              <a:rPr lang="es-MX" b="1" dirty="0"/>
              <a:t>PDA</a:t>
            </a:r>
            <a:r>
              <a:rPr lang="es-MX" dirty="0"/>
              <a:t> en 1990 lo dejó de lado por estas pequeñas pantallas táctiles de marcas como </a:t>
            </a:r>
            <a:r>
              <a:rPr lang="es-MX" i="1" dirty="0"/>
              <a:t>Apple</a:t>
            </a:r>
            <a:r>
              <a:rPr lang="es-MX" dirty="0"/>
              <a:t> o </a:t>
            </a:r>
            <a:r>
              <a:rPr lang="es-MX" i="1" dirty="0"/>
              <a:t>Palm</a:t>
            </a:r>
            <a:r>
              <a:rPr lang="es-MX" dirty="0"/>
              <a:t>.</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4338" name="Picture 2" descr="Historia-de-la-computadora-2_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3775428"/>
            <a:ext cx="2778919" cy="18570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3339" y="526828"/>
            <a:ext cx="7920880"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497145459"/>
      </p:ext>
    </p:extLst>
  </p:cSld>
  <p:clrMapOvr>
    <a:masterClrMapping/>
  </p:clrMapOvr>
  <mc:AlternateContent xmlns:mc="http://schemas.openxmlformats.org/markup-compatibility/2006">
    <mc:Choice xmlns:p14="http://schemas.microsoft.com/office/powerpoint/2010/main" Requires="p14">
      <p:transition spd="slow" p14:dur="4000" advClick="0" advTm="5000">
        <p14:vortex dir="r"/>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arn(inVertical)">
                                      <p:cBhvr>
                                        <p:cTn id="7" dur="500"/>
                                        <p:tgtEl>
                                          <p:spTgt spid="1433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851920" y="3290208"/>
            <a:ext cx="4937760" cy="1938992"/>
          </a:xfrm>
          <a:prstGeom prst="rect">
            <a:avLst/>
          </a:prstGeom>
        </p:spPr>
        <p:txBody>
          <a:bodyPr wrap="square">
            <a:spAutoFit/>
          </a:bodyPr>
          <a:lstStyle/>
          <a:p>
            <a:pPr fontAlgn="base"/>
            <a:r>
              <a:rPr lang="es-MX" sz="2000" dirty="0"/>
              <a:t>Por su parte, el primer </a:t>
            </a:r>
            <a:r>
              <a:rPr lang="es-MX" sz="2000" b="1" i="1" dirty="0" err="1"/>
              <a:t>smartphone</a:t>
            </a:r>
            <a:r>
              <a:rPr lang="es-MX" sz="2000" dirty="0"/>
              <a:t> fue </a:t>
            </a:r>
            <a:r>
              <a:rPr lang="es-MX" sz="2000" b="1" i="1" dirty="0" err="1"/>
              <a:t>The</a:t>
            </a:r>
            <a:r>
              <a:rPr lang="es-MX" sz="2000" b="1" i="1" dirty="0"/>
              <a:t> </a:t>
            </a:r>
            <a:r>
              <a:rPr lang="es-MX" sz="2000" b="1" i="1" dirty="0" err="1"/>
              <a:t>Droid</a:t>
            </a:r>
            <a:r>
              <a:rPr lang="es-MX" sz="2000" dirty="0"/>
              <a:t>, un teléfono que tenía navegador web y correo electrónico, surgido en el año 2000. Esto fue avanzando hacia los modelos que tenemos hoy en día, avanzadísimos y con un montón de prestaciones.</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5362" name="Picture 2" descr="https://encrypted-tbn2.gstatic.com/images?q=tbn:ANd9GcQyHQWfT064X62Zn3jgSjegRnFErSG04T-HWuCVkSM9BOcDku2i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80" y="3602073"/>
            <a:ext cx="2620875" cy="162712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data:image/jpeg;base64,/9j/4AAQSkZJRgABAQAAAQABAAD/2wCEAAkGBhQSEBQTEBMVFRQUFBUYFxYWFhYVFRgYFRQVFxUWFRQXHCYeGB0jGRQVHy8gIycpLCwsFx4xNTAqNSYrLCkBCQoKDgwOGg8PGikkHyQtLS4sKikqKSkvLDQsLDUsLSwsLCw0LCwpLCwpLCwsKSwsLCwsLCwpLCksLCwsLCwsLP/AABEIAOgA2QMBIgACEQEDEQH/xAAcAAEAAgMBAQEAAAAAAAAAAAAABgcEBQgDAgH/xABQEAACAQMCAgYFBQgPBwUAAAABAgMABBESIQUxBgcTIkFRMmFxgZEjQmJzoRRScpKTscHRFRYXJCUzNDVDgrKzwtLwCGR0o7TT1FNUg6Lh/8QAGgEBAAMBAQEAAAAAAAAAAAAAAAECBQQDBv/EADERAAICAQMDAQYEBwEAAAAAAAABAgMRBBIxIUFR8AUTMmFxoRQisdEzUoGRweHxFf/aAAwDAQACEQMRAD8AvGlKUApSlAKUpQClKUApSlAaC94o7uViOlQSMjGWI54J9lYzWbtu0jn+s1Yt5IiaC6M3yradJxgjO5PlXvHxwDlG5/rA14T1FcHiTwyNyXQ8LZUkOI5GJ5/0i/awFY0vGTFdpaCeQTPG0iqQzLpUkHLHIHI7er2VuBxjPzD72HnjyrFuOkSDcxEncbFSf9bVT8VT/MHOK5NtwHi7S60kADx43HJgc4OPA5Brb1HuBj98yEeMaH7T+upDXUSKUpQClKUApSlAKUpQClKUApSlAKUpQClKUApSlAKUpQClKUBCOJ7Rx5O4lbw5/Dlvv7q8zeeZ+Jb/AC189IXxEn1z/p/17600lznwP4rf5qwdfU529PBz227GbaXiOPHPvP6q1t9xTIO58fHPhWvnvhuDge45/tVgT3I3xk7eWP01yR03k5nfJlpcDH74f6pPz1v60XBB8s/1cf6a3tfUI0RSlKkCvmSQKCWIAAySTgAeZJr6qF9bh/g0+uaEH198bUBJG6QWw53EA/8Alj/XXx+2a0/91b/lo/8ANXP0fCJSMrEcD6cXlnfveVZ1jYypztUl7yN35IOS6sqO8dmyM/gjnVlCT4RR2QXLReg6S2p5XUH5aP8AzVkW/FYZDpjljcnwV1Y/AGuepOBTnPyJ3O2HiO2eQ73ngCs/o1aPHxG0LqVLXEZBJQkgtg+geXMcvOji1ySpJ8M6ApSlVLClKUApSlAQfpL1pw2s7wqofssCaR5OyiRmGVjDBWLvjfSo29xxpv3dIP8Ad/y8v/j1TvWfKfu6Zfm/dN42PpNdSqT7dMaD2KKh9AdJfu6Qf7v+Wl/8en7ukH+7/lpv/HrnEsvkfjXnQHWfRTrHjvJhCyCN3VnhZJBLDMqemEk0r318UIBAqYVzL1LSk3cK52W8iIHkWtrxWx5ZCrnz0jyrpqgFKxeI8UjgTXK2kZwBuWYnkqKN2Y+QGa1YS5ut2LWkJ+aMG5YfSbdYfYMt6xVlHuQ2RbpfGTCmGZcTvyxv6WxzUaJbUCScD5uo4Ow549mfDnUo49b/ACKIuTiVgMkk7AgZJ3J9ZrRPwmb7zHtIH56yNTZtsa6dvBwajdv6GtaP11+NGdJbw5fZWbLwKf70fjL+uvKXhdwqEFMDzyOW+2c8tz8a5ty8o8MNcosW14THPKwlDd1Expkkj55znQwzy8azj0WjHoS3Kfg3MxHwdmH2V+cEHy0n4Cf4q3Vb6k0jWcUaU8IuU/irxjj5s8Ucg/GQI321+fsldxfx1ssq+L275P5GTB+DNW7pU7vKI2+DX8P49DMSqP3xzjcFJV9sbgMPbjFRTrpOOFN9fB/eipfxHhEU4AmjDY9E8mU+aOO8p9YIqvOtqwmh4Y6mbtYe1hx2gzMhEi4HaD015+kNXLc06dievcryMhjKWh0lACyguoVRoQbM2eZB99DdgAOocJnBAYEe8HJB/wDyvlrHS7qiSY7o74jZhlVPPO3pbY8MeVeUtq2MKm2wyVUHO55j2edbceFh+DBsXKlHP9v2M2+mMbiOZVDuAVGrUpDnu5Knbz3x4V99HJCvFLNSqqTcqp05PIk7EkjGR4Vp7pAP49AOenCgb+JOkb+HOtj0elRuL2Zh2Q3UZxjSAxDasLyA5cq5b5S2OMvHKXTlfM6NNVCM04ZXXh/Q6QpSlZhrilKUApSlAcvdLOFyXPGJIIQpeSa7ADKG5Xk52yNjtWBc9Ablbh7aUxRlYO2Y6RpCBwoOVBJyWGMZznFbbj4n/ZuQ2hVZVlvWBYgAAXdxnc+PljevyS74mL4nMU0sttIhwUcGLtAHBbHPUBv5YxVfzOe1Hk3OM9z+H165NQ3QObW8bTQrGluk5lKnT2bHCkaVL5yOWM18Q9XjF5ke4jXsWhAwsknadtGZFKBVzgKuTnFSPhU3FTdyCJIEeO0iRkYRhVhVjo0gjnnV4E1jwHikt5daEieQ9iZQoj0bRfJFcrj0M8hRNqxxeMLnyvr46evN3JNblw+PBserm3aLiqQu0b9jc26B40CKyi2vCG2UEkg823q9uLcY7IrFEvaTyDuRg4AHIySN8xB5+PIZNc/dBZbgcTcsga5+7YQVJCrrMF4Nyo2UZyceA2roThHCBCpJYvLJgyyn0nb/AAqOSqNgPeT6YxyM54PHhvA9L9tcN2twRjXjCoDzSFPmL6+Z8TW2pSobySlgikcsffEmkjtHwCAfnHkDX011bAEmNNvoLnf1AVHulzNA7K+UDOxSTBKMGJODgjcHYrkHxrTcPvSzaGbXvnIUquCuO6GdyxB3O/u2qjinyi3QmcPFrNjgRrn6tfz179rbf+nGPXoXAx51DLTh8kfavI8bAjuhBIMb7sxckLgeWBz9QrVTcSPaGQz4jycRlGDeoajJjGfHRy9e9Ni8DCLW4HKGmlwQe6nL2tW7qMdB4XKPK6FFfSEDAhmVc9/SdwCTtnyz4ipPViBSlKAVA+uv+aW+uh/t1PKgfXV/NTfXQ/26Aqj0ncgQyAY7yJpT0F9EaCRjx5b5PjmvO8ulRBriHeyMquk+B5lBj3VkftGuSSf3tv8ATk22A229Wd/M16noHct426/gvJ+kGteNkenUy50vDI5cXaMvdVgfPUD9lbHoW/8ACNlz/lcXP3+utq/V1crG0pki0rjOHbO5A2Gn1+dZNr0Vls7/AIa0rIwku48aGY4wM7hlGOdeeosi4NJltPVKM02i/qUpWYaQpSlAKUpQHL/Sq/eHjErRrrJkvV0+YN3cZ8RXhD0vuVvklFuWfsWQJ3yxDyaiww2SdW3vrZ8T6ULw/jz3LxmQLLeqVB0nv3VwM5weVY/HutntuJQXkMGjsoWiKs5OoOX1HUgBXZ8ZG4IzVE5KzKX9RJKUdrPrhnSi+kv5ZIbMtJ2SK8YV9SBGJVsasg6iRXlD1i3Nle3LXFqgml7LUjhwU0R4XGGHNSDWA/WCZL6a6lBHahBiMnHyYwoOdzyBOeeD57R/pNxj7qunmxjVp/8AqgXP2Vd/mbb78ldiUVHsif8AVjxQ3PFu3KqhlvYW0rnSM297sMkmuj65i6lf5bH/AMVD/wBPe107TklJJYQpSlCT4mhV1KuoZTzDAEH2g860k3QWxY5NrGPwQU/skVvqUBHh0AsfGAH1M8rD4M5rOsOjNrCQYreJGHJgi6vcx3rZ0oBSlKAUpSgFQHrtbHCWPlND9j1PqgnXVFq4TJ6pIiSc4A1czjwoCnbfpNZL6VtC3r7Ej8xrYWnSeybOixV9I30w5xnzwpxULkSHtGI2jwdK68uDp7uXKYI1bnYbbeup90c6K272kMn3E9w7RlmeOaSPvBmAHpqPDG2+x2r299PyeLog/wDrMH9vFh4Wkf5P9Qr14Nx+C44lYLBGseLpCdKac8hufGo30v4RDDeSRoixJ2alE1PkMQCGYvqJXntke6svq/hT9kLLRu4uFLYOQRq20jG2BzyarKyUlhlo1RjwdS0pSvM9BSlKAUpSgOSus/8AnCb6+6/6y4qJYq0+Iov7NSvImtFnutQIZgc3dzgHTuM1n2QtF4irtGTAIGGl433csMDurnzOfVUReZqP3Oad0oz2qLfTnr+xTuKYq51e0/ZGZxGFhaFFQdlIQHBOoAac55HceqsnozeWsV3ds4xG/Y6PkXbOlMNgacjfY8s5q1+Kq966/JemelFnvLNjWOnLz/oinUr/AC2L/iof+nva6dqguiOk8cLoO495EynSVBHYXu4UgYq/apF7opns1h4FKUqxApSlAKUpQClKUApSlAK8L6xSaNopVDo4IZTyINe9KArK+6gbFyTG80efAMrAezIz9tfNn1KNCui34ndRLnOldlyfHAYDNWfSgKof/Z+gdy895cSMxyzHTqJ8yxJJrfcK6obO2jfsA/bMhCyu2WRuasoAAGGAPuqc0ongPqYHA+Ime3SRhh8EOv3siErIvuZWrPrHvL5IkaSRgiKMlmOAPfUJ4d1twS3gh0FIWwElfYl8/OX5qnYAncHmB4SwifUr8Br9qAKUpQHJ/WfAwvZnwQv3TdoeezC5kkwf6kqMPU1Q7WfM113x7q9tbuVpZFKu4USadJWTR6BkjdWQsBsGxqA2zWr/AHGrD7z/AJdv/wBqgOZpbBhHryfbnY8+X2fbWDrPma6Y4N1VWUyO7RgYmmRcRwejFK0YJzHzOnNZ/wC43Yfef8u3/wC1UtY6BPJUPUtbt91wsQcNdoFPn2VrdtJj1KJEz5a1866YqP8AR/oRb2j9pGGZwmhWbSAiE5KRRoFRATudIBPjmpBUAUpSgFKUoBStZxHjQQ6E7z+XgPbWJ2zN6bFifAbD3AV7RqbWWeErop4XU31K05tG+8+GM/ZvXib549wSQOatufcedFVnhkO7HxI31KxbDiCyrlefiPEVlV5NNPDPdSUllClKVBIpSlAfE0wRSzEBVBJJ5AAZJPuqvuJ9aocutjHqAGDPKwjjUnk2gjUw2PPGTgeNWDLEGUqwBDAgg7ggjBBHliqD6a9Ezw66GkaoJCTEWGobc428yvh5jB86Ax+I3BuTqllklckZnkbTEuMkqqgYI54AA9QrTXEag4RiwxuSuBnfOBnljHP4VsGmBQSKGlaPGsFfkYww0qMDGN8Ab749ww7e6QE6ozJIzd1R6J1eGle9nPLB8aAtDqx6e6wtpct3wMROT6QH9Gx++HgfEbcxvZeaqPg3U1MZEe4uFRBhisWe01A5062GB4d4D3eNW3poD6pSlAKUpQGl6IH96L65Lg/G4lrdVpuim1uy/eXF0vwuZf0EVuatP4mVjwhSlKqWFKUoBWr6RcW+54S3zm2X2+furaVXPWbxLE8Uedghb8ZiP8Ne+nhvsSZ4XzcK20OHXuWLE5OPzmt1YXe7Nz0KW9/JR8TVe23FNJz4eNSrhNwTAWQpqeVQgY4D9mNWkeZzvj6Jrv1McLJnaZ5eCYlpFxhg/mD3T+MBj4j31icWulMSyciSuPPBBOD8KiZ4hcmZY5HkVnIGPRGPEgDYjGeVZHS7ioi7OPPhqA9QGlftL/i1xxqanFefB2ytThJ+PJ8WvGDDNqU7Btx5jyqwoJg6hl5MAR76pBuIZOSedWj0Fve0s1J+azL8N/010ayvEVI59FY9ziSGlKVmmmKUpQCtZ0i4BHeW7wyjZtww9JGHouvrB+IyORrZ0oCjrLqs4g0rwMRFCD3pdeUcDkyRg5JxvhgMeYqzei/QG1sQDGmuXxlfvOfPHgo9nvJrY9I7t47ctG2lzJCgOAf4yaNDsRjkxrZ1OOmSM9hSlKgkUpSgFVDfdd87SypaWIYRuyankZiSrFclUXbl51b1c/dXz4ur765/76SvSqG+aieVs/dwcjMs+tHiUXadnZxfKSNIdSzHBfGQMEbZGffWZL1v8T1d20hK7c45geW/J/PNSVZq9FmruejXkz/xz8EaXrqvkBaawj0jnhpU+1lIqyOE9JvumwiuUTQ88epI2Orvb4BIxkZG522qHdIeHNdWzwR4DSaQCeQAdSzH1AAmpP0H4TElpCIpO1jRNCPz1BSQSPolgTtz5+Vcd1arlhHbp7XbHc0efQW6vpO3a+TQnaYiDH5TYkOdttBONPvxtipXSleJ0Cqh66Y2S5t5RyaMp6sqxOPgwq3qi/WL0WN9ZMiD5WM64/WwG6+8be3Fe+nnssTZ43w3waKSjv8AIqwLZitnDEp0OYgyttjtblZCqlmGFwrq3pKT4E4INSCUqSjAhhkEHYg8jkVb1iVvIo7m15rGRIgI1pKkKxpHyzoKhtmDq2RlN2I0NY8peDg00MNm66M2UmrYosYaRmjXvhHbCLGpfDoV7NmbK4Jk2J3qu+lvGu1vZmByqt2a+yPun4tqPvqd2rtY2U88gw0UOlAdslQSCFydOqVwMAgbZCqSRVMxknYZJ8f1mvPRxzNzZfVPEFBGye/8qurqxtWTh0Zbm7O/xOB+aqf6M9HnubhIl3JO58FUcya6Fs7VYo1jQYVFCj2AYqddasKCGjqabkz2pSlZZpClKUApSlAaXpH3mtYx8+6jPuhV5j9sY+NbqtI/ynEVHhbQEn8O4bC/BIm/Hrd1aXCRVdxSlKqWFKUoBXO/Qh8XV79dJ/fPXRFc2dGHxc3f10v981dWjWbor1wc2r/gy9dywFnr3gYs2ldzueeAAObMfADxNaW1VpGCrz5kk4UAc2Y+AHn+ckCsi44kir2cZ7m2pzs0pHIkeCDwX3nJrbt52Q5/T5v/AAY0IrG+XH6nx004gBYzLExwVUM/Ivl1BHmE54HjzNTbqs/mez+q/wAbVWHSi51WcuM/N/trVndVJ/gaz+rP9t6x9bWq5pLwaujm5wbfkllKUriO0V8yPgZr6r8Zc0BT3WN0bguZTKg7Kb5xA7r+th5+sVA7WyurWTXE0iMNtcTcx5HHMeoiuiLzo7HJuRWtk6DxnwruhqEo7Wcsqm3kpriHHry5QRzvI6gg6dAQEjkWCKNWPXXzacJc41YQfb+KKuP9oiV6xdCIx4VZaiCWEVdUn1Zp+g0kMC6Ik7zek59Jv1D1VPUbIrW2XAI4+QrZgVx2SUnlHTBNLDP2lKV5lxUf6ZdKo7CDtp9egZz2YBc8lAGSB6TrzNSCqz68xqsHH3qq3xni/VQGhu+u6xf0Gu0P0o42Hw1kV823XXYru7XjnzSONfs1isi8uIwDiOAYJ+auef4NRjiXHlUEIiZ89KYH2b1qv2bJLrIxKva8bHiMfuWz1f8ATG2v+1ktVkGcazKqhyyADJKkgjQyD3VMqqHqN2EzH+knuPsWA1b1Zclh4NpPKyKUpUEilKUArmvoxbs91d6cbTS82Vf6ZvFiM10pXKfE7bsb25hmOgrcy5JBIAMjENhQSdjnYeNetNrqmprsedtasg4vuWAbCTSV1KFbGoCaIZxyBOrONztSLhJXl2efPtYifiXqvrWddY1FmG+FUsC5x3VzjKgnG+M49de99cLgYGhs7ae3CMuNyBP3gyt3TuQc+GN9D/0pZzsRxfgE1jcyWdKrZhZyElMd3lJGx9IeCsTVmdU5/gaz+rb+8eueLmZQudeSQcrhsr5DJGDnnsTXRvVjaNFwi0Vxhuyzj1OzOPsYVxai93y3NYOqilUx2pkopSlc57ilKUApStBxviTLJhGIAG+Nt9/0YoDf0qMcL4qySaXYsrDu5OcEeAJqSo+RkUB9UpSgFKUoBVcdcYzaTDzij/v1qx6hPWRwwzxmJSAXiJyc4AimidicAnZcmgKWub1tTAk+k3j6zWBek6eVTW26GX2gn9kRgMVACklsBSSpYAaRqG5I3IHMgFL0PvtDMeIAEKj4KnLJIcLIjKGVlz4g7bZxkZ2H7Qg+z+xjQ9nSi8pr7m/6mR8mv11wfjFDVtVXHVnwhoCiu4k1CeQOM97+IjLbgHdlbwqx6yG8vJsJYQpSlQSKUpQCq56z+q1b8/dEB0XAADfeyAbDJG4YDbO+Rt4CrGpQHNo6l70HIG48Q7f5a9bvqi4hK2qVmdsYy8rscDkMla6NpQFG9C+pBu3V70/JoQdAJJcjwJIGkefMn1c6tDDWB2y1nnkMlrbPkObQ+rmn4PKRUqU8ENZPiKUMoZSGUgEEEEEHkQRzFfdaKXhEluxkscFSSXtmOmNiebQt/RN6vRPq51m8M45HOSq5SRfTicaZV9qnmPpDIPgalx7ohPszYVjPegHGM04jLpibcjukAjmCRsR7KifRq+MsDROxEkeUJ+djcBgfUcj3DzqpY3/E+MNHGXULt98T9mKji33a6mIwc7jn7Pd+qtTx+YiSNScnA3diWPPPdHo7gj/Qr0s5sMPI7H9H2/nqQZked1HNTsxP4uB7NvjUm4DxIMuknceHiPVioX0k4n9y28txtmNCQD4k7IPxyvxNc4TTszF2YszEksTliTzJPMmjB25mlcTRcQlT0JZF9jsPzGr2/wBn/plPOs1pOWkEQEiSMSxAY4MbMTk75Yf1vVUAuOlKwOJ8bjgwHJZ29CJBrlf8FBvj1nAHiRUpZ4DeDNkkCgliAACSScAAcyT4VFZuLtNOksSfJLHP2Ttt2raRllBwNGwAJI1H1bnOThUlyQ96AsYIK2ynUu24aduUh+iO6Ppc69OkUQwucYCyeJA9EEbjcbgYPgcVLwivVkSMBR43bULfLZjBGuPv6o2Cg4xlRmPkfAY2r2MPaoiRmTRGjmRi2hpWfQWjiVyDGndzju5wPbXxPHjSAJASTj5dWk5b9m4GE57551+rB809rnngzjtsfW40ac/N553qpY33Asm4jJULi2dQBp2UTgICF2B0gZx9nKpLUb6NRYf2RYOW1t/GH0n5Me6NxtyqSUApSlAKUpQClKUApSlAKUpQCsLiXBopwO1XLL6LglZEPmki4ZfcazaVKeOByYS2JEPZs7SEA998ajucZ0gAkDAzjwqExv8Ac96MnCy91vAZ2AJPt07+2rDqD9OOG5BYcx3h7uf2ZqAYfSjhWlFMeoKu2lQNsnmWOTz+Faiwm1JuMf1tR5eYqSd26tkY5YlcEBio1cm1DOMZGah8I7Jyh2wcYGwHsFSDXdYjy3McNnbqXkfVLIAQAEh2DMScAFjnfxUCq+vOru/jzqtZDjGdJR+ZIHoMfEVZ3RyXtJbq62PaSLbxZ8Ug3fHqeQ4rf3bt2gjDau03Y4wRgqi8vD0m5fMNZN+ulC1wilhfU666FKOWc733CpYcdtFJHnlrRlz47ahvV9dQPBBFZNMdOu4fWMHcRxlkXPl3xL8ajvW5f5tYYFGXnuC6jxCxL2aY9pdfiatvodwwQwJGAoWKNEXTt80a9s794Zz9L2k92mtd1e9rBz2w2S2oz+IWlxI+mOZYYsDLKuqYnJyFLd1BjG+GPsr04bwWKDJjXvt6cjEvI/4cjZY+zlWdSujLxg88dxWBxiMlMgMcagdA1MNSlcgeO5FZ9Kgkgc/DXIwsJ/B+5nVG/DUM2rHhSHhjhcGIj6K2zmL2hCw73rz7qnlKA1HAoMDOllAQL3k0HZnY6UycKNQA3rb0pQClKUApSlAKUpQClKUApSlAKUpQCtXx611R58q2lfMqZBB8aArTgPEFt5JYZXVVzqUsQo9mTtuMfCo31gcSWMNNCdWV2IBwWOy4JGG3I5Zqxn6MlpCdK7cmIGce2q960+i80qhYt2VgcE4DAAjmfEZBqQZ/CeHG3toYhv2IjBBJAaRslyT+FIDnB5Gs55QWy8RypC6lIJBOMAEFW+f5eJqv7TpXfQqougpKkn5ZGjDHcfyhO4Tg53BrM/dSij2lgftFJfCOjxszAso1jGB3h4HGmvnrNFenlrP0ZoQvrx4PG6IuukMEY1GO10DDajjshrIw24+UZV91X/wyPEY9eT8eX2YqheqG0aa4uLp93kfSD9J21vj+syV0HGmAAPAY+FbtcPd1qPg4JS3SbPqlKVcgUpSgFKUoBSlKAUpSgFKUoBSlKAUpSgFKUoBSlKAUpSgFYd3wtJPSFKUBpLzocpzp2qIcY6rInyWt0J81BRvimM+/NKUBveg/Q5bYII07NEJJB1M7sfnFj7tseFTmlKAUpSgFKUoBSlKAUpSgFKUoD//Z"/>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MX" sz="1350"/>
          </a:p>
        </p:txBody>
      </p:sp>
      <p:pic>
        <p:nvPicPr>
          <p:cNvPr id="15368" name="Picture 8" descr="https://encrypted-tbn1.gstatic.com/images?q=tbn:ANd9GcST3eqVoxyTCQqUp9-EMgRrUngXwu_iIo6kDpSxb9whanO64lX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5447544"/>
            <a:ext cx="2955152" cy="10055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3568" y="623560"/>
            <a:ext cx="6987600"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17065143"/>
      </p:ext>
    </p:extLst>
  </p:cSld>
  <p:clrMapOvr>
    <a:masterClrMapping/>
  </p:clrMapOvr>
  <mc:AlternateContent xmlns:mc="http://schemas.openxmlformats.org/markup-compatibility/2006">
    <mc:Choice xmlns:p14="http://schemas.microsoft.com/office/powerpoint/2010/main" Requires="p14">
      <p:transition spd="slow" p14:dur="1400" advClick="0" advTm="5000">
        <p14:doors dir="vert"/>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arn(inVertical)">
                                      <p:cBhvr>
                                        <p:cTn id="7" dur="500"/>
                                        <p:tgtEl>
                                          <p:spTgt spid="1536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5368"/>
                                        </p:tgtEl>
                                        <p:attrNameLst>
                                          <p:attrName>style.visibility</p:attrName>
                                        </p:attrNameLst>
                                      </p:cBhvr>
                                      <p:to>
                                        <p:strVal val="visible"/>
                                      </p:to>
                                    </p:set>
                                    <p:animEffect transition="in" filter="fade">
                                      <p:cBhvr>
                                        <p:cTn id="11" dur="1000"/>
                                        <p:tgtEl>
                                          <p:spTgt spid="15368"/>
                                        </p:tgtEl>
                                      </p:cBhvr>
                                    </p:animEffect>
                                    <p:anim calcmode="lin" valueType="num">
                                      <p:cBhvr>
                                        <p:cTn id="12" dur="1000" fill="hold"/>
                                        <p:tgtEl>
                                          <p:spTgt spid="15368"/>
                                        </p:tgtEl>
                                        <p:attrNameLst>
                                          <p:attrName>ppt_x</p:attrName>
                                        </p:attrNameLst>
                                      </p:cBhvr>
                                      <p:tavLst>
                                        <p:tav tm="0">
                                          <p:val>
                                            <p:strVal val="#ppt_x"/>
                                          </p:val>
                                        </p:tav>
                                        <p:tav tm="100000">
                                          <p:val>
                                            <p:strVal val="#ppt_x"/>
                                          </p:val>
                                        </p:tav>
                                      </p:tavLst>
                                    </p:anim>
                                    <p:anim calcmode="lin" valueType="num">
                                      <p:cBhvr>
                                        <p:cTn id="13" dur="1000" fill="hold"/>
                                        <p:tgtEl>
                                          <p:spTgt spid="1536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childTnLst>
                          </p:cTn>
                        </p:par>
                        <p:par>
                          <p:cTn id="21" fill="hold">
                            <p:stCondLst>
                              <p:cond delay="2500"/>
                            </p:stCondLst>
                            <p:childTnLst>
                              <p:par>
                                <p:cTn id="22" presetID="21" presetClass="entr" presetSubtype="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heel(1)">
                                      <p:cBhvr>
                                        <p:cTn id="24" dur="2000"/>
                                        <p:tgtEl>
                                          <p:spTgt spid="4"/>
                                        </p:tgtEl>
                                      </p:cBhvr>
                                    </p:animEffect>
                                  </p:childTnLst>
                                </p:cTn>
                              </p:par>
                            </p:childTnLst>
                          </p:cTn>
                        </p:par>
                        <p:par>
                          <p:cTn id="25" fill="hold">
                            <p:stCondLst>
                              <p:cond delay="4500"/>
                            </p:stCondLst>
                            <p:childTnLst>
                              <p:par>
                                <p:cTn id="26" presetID="14" presetClass="entr" presetSubtype="1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GT" dirty="0" smtClean="0"/>
              <a:t>Liceo </a:t>
            </a:r>
            <a:r>
              <a:rPr lang="es-GT" dirty="0" err="1" smtClean="0"/>
              <a:t>compu-market</a:t>
            </a:r>
            <a:endParaRPr lang="es-MX" dirty="0"/>
          </a:p>
        </p:txBody>
      </p:sp>
      <p:sp>
        <p:nvSpPr>
          <p:cNvPr id="3" name="Content Placeholder 2"/>
          <p:cNvSpPr>
            <a:spLocks noGrp="1"/>
          </p:cNvSpPr>
          <p:nvPr>
            <p:ph idx="1"/>
          </p:nvPr>
        </p:nvSpPr>
        <p:spPr>
          <a:xfrm>
            <a:off x="822960" y="1100628"/>
            <a:ext cx="7520940" cy="3984556"/>
          </a:xfrm>
        </p:spPr>
        <p:style>
          <a:lnRef idx="1">
            <a:schemeClr val="accent3"/>
          </a:lnRef>
          <a:fillRef idx="2">
            <a:schemeClr val="accent3"/>
          </a:fillRef>
          <a:effectRef idx="1">
            <a:schemeClr val="accent3"/>
          </a:effectRef>
          <a:fontRef idx="minor">
            <a:schemeClr val="dk1"/>
          </a:fontRef>
        </p:style>
        <p:txBody>
          <a:bodyPr>
            <a:normAutofit/>
          </a:bodyPr>
          <a:lstStyle/>
          <a:p>
            <a:r>
              <a:rPr lang="es-GT" sz="2000" dirty="0" smtClean="0"/>
              <a:t>NOMBRE: </a:t>
            </a:r>
            <a:r>
              <a:rPr lang="es-GT" sz="2000" dirty="0" err="1" smtClean="0"/>
              <a:t>Beberlyn</a:t>
            </a:r>
            <a:r>
              <a:rPr lang="es-GT" sz="2000" dirty="0" smtClean="0"/>
              <a:t> </a:t>
            </a:r>
            <a:r>
              <a:rPr lang="es-GT" sz="2000" dirty="0" err="1" smtClean="0"/>
              <a:t>Yessenia</a:t>
            </a:r>
            <a:r>
              <a:rPr lang="es-GT" sz="2000" dirty="0" smtClean="0"/>
              <a:t> Rivera </a:t>
            </a:r>
            <a:r>
              <a:rPr lang="es-GT" sz="2000" dirty="0" err="1" smtClean="0"/>
              <a:t>Rodriguez</a:t>
            </a:r>
            <a:endParaRPr lang="es-GT" sz="2000" dirty="0" smtClean="0"/>
          </a:p>
          <a:p>
            <a:r>
              <a:rPr lang="es-GT" sz="2000" dirty="0" smtClean="0"/>
              <a:t>GRADO: 5to.Bachillerato en computación</a:t>
            </a:r>
          </a:p>
          <a:p>
            <a:r>
              <a:rPr lang="es-GT" sz="2000" dirty="0" smtClean="0"/>
              <a:t>SECCION: «A»</a:t>
            </a:r>
          </a:p>
          <a:p>
            <a:r>
              <a:rPr lang="es-GT" sz="2000" dirty="0" smtClean="0"/>
              <a:t>CATEDRA: Programación</a:t>
            </a:r>
          </a:p>
          <a:p>
            <a:pPr algn="ctr"/>
            <a:r>
              <a:rPr lang="es-GT" sz="2000" dirty="0" smtClean="0"/>
              <a:t>TEMA:</a:t>
            </a:r>
          </a:p>
          <a:p>
            <a:pPr algn="ctr"/>
            <a:r>
              <a:rPr lang="es-GT" sz="2000" dirty="0" smtClean="0"/>
              <a:t>Historia y evolución de la computadora</a:t>
            </a:r>
            <a:endParaRPr lang="es-GT"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590219"/>
            <a:ext cx="4403204" cy="3007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998364"/>
      </p:ext>
    </p:extLst>
  </p:cSld>
  <p:clrMapOvr>
    <a:masterClrMapping/>
  </p:clrMapOvr>
  <mc:AlternateContent xmlns:mc="http://schemas.openxmlformats.org/markup-compatibility/2006">
    <mc:Choice xmlns:p14="http://schemas.microsoft.com/office/powerpoint/2010/main" Requires="p14">
      <p:transition spd="slow" p14:dur="1500" advClick="0" advTm="5000">
        <p:split orient="vert"/>
      </p:transition>
    </mc:Choice>
    <mc:Fallback>
      <p:transition spd="slow" advClick="0"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3">
                                            <p:bg/>
                                          </p:spTgt>
                                        </p:tgtEl>
                                        <p:attrNameLst>
                                          <p:attrName>style.visibility</p:attrName>
                                        </p:attrNameLst>
                                      </p:cBhvr>
                                      <p:to>
                                        <p:strVal val="visible"/>
                                      </p:to>
                                    </p:set>
                                    <p:anim calcmode="lin" valueType="num">
                                      <p:cBhvr>
                                        <p:cTn id="13" dur="1000" fill="hold"/>
                                        <p:tgtEl>
                                          <p:spTgt spid="3">
                                            <p:bg/>
                                          </p:spTgt>
                                        </p:tgtEl>
                                        <p:attrNameLst>
                                          <p:attrName>ppt_w</p:attrName>
                                        </p:attrNameLst>
                                      </p:cBhvr>
                                      <p:tavLst>
                                        <p:tav tm="0">
                                          <p:val>
                                            <p:fltVal val="0"/>
                                          </p:val>
                                        </p:tav>
                                        <p:tav tm="100000">
                                          <p:val>
                                            <p:strVal val="#ppt_w"/>
                                          </p:val>
                                        </p:tav>
                                      </p:tavLst>
                                    </p:anim>
                                    <p:anim calcmode="lin" valueType="num">
                                      <p:cBhvr>
                                        <p:cTn id="14" dur="1000" fill="hold"/>
                                        <p:tgtEl>
                                          <p:spTgt spid="3">
                                            <p:bg/>
                                          </p:spTgt>
                                        </p:tgtEl>
                                        <p:attrNameLst>
                                          <p:attrName>ppt_h</p:attrName>
                                        </p:attrNameLst>
                                      </p:cBhvr>
                                      <p:tavLst>
                                        <p:tav tm="0">
                                          <p:val>
                                            <p:fltVal val="0"/>
                                          </p:val>
                                        </p:tav>
                                        <p:tav tm="100000">
                                          <p:val>
                                            <p:strVal val="#ppt_h"/>
                                          </p:val>
                                        </p:tav>
                                      </p:tavLst>
                                    </p:anim>
                                    <p:anim calcmode="lin" valueType="num">
                                      <p:cBhvr>
                                        <p:cTn id="15" dur="1000" fill="hold"/>
                                        <p:tgtEl>
                                          <p:spTgt spid="3">
                                            <p:bg/>
                                          </p:spTgt>
                                        </p:tgtEl>
                                        <p:attrNameLst>
                                          <p:attrName>style.rotation</p:attrName>
                                        </p:attrNameLst>
                                      </p:cBhvr>
                                      <p:tavLst>
                                        <p:tav tm="0">
                                          <p:val>
                                            <p:fltVal val="90"/>
                                          </p:val>
                                        </p:tav>
                                        <p:tav tm="100000">
                                          <p:val>
                                            <p:fltVal val="0"/>
                                          </p:val>
                                        </p:tav>
                                      </p:tavLst>
                                    </p:anim>
                                    <p:animEffect transition="in" filter="fade">
                                      <p:cBhvr>
                                        <p:cTn id="16" dur="1000"/>
                                        <p:tgtEl>
                                          <p:spTgt spid="3">
                                            <p:bg/>
                                          </p:spTgt>
                                        </p:tgtEl>
                                      </p:cBhvr>
                                    </p:animEffect>
                                  </p:childTnLst>
                                </p:cTn>
                              </p:par>
                            </p:childTnLst>
                          </p:cTn>
                        </p:par>
                        <p:par>
                          <p:cTn id="17" fill="hold">
                            <p:stCondLst>
                              <p:cond delay="2000"/>
                            </p:stCondLst>
                            <p:childTnLst>
                              <p:par>
                                <p:cTn id="18" presetID="31"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p:cTn id="20"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0" end="0"/>
                                            </p:txEl>
                                          </p:spTgt>
                                        </p:tgtEl>
                                      </p:cBhvr>
                                    </p:animEffect>
                                  </p:childTnLst>
                                </p:cTn>
                              </p:par>
                            </p:childTnLst>
                          </p:cTn>
                        </p:par>
                        <p:par>
                          <p:cTn id="24" fill="hold">
                            <p:stCondLst>
                              <p:cond delay="3000"/>
                            </p:stCondLst>
                            <p:childTnLst>
                              <p:par>
                                <p:cTn id="25" presetID="31" presetClass="entr" presetSubtype="0"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p:cTn id="2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0" dur="1000"/>
                                        <p:tgtEl>
                                          <p:spTgt spid="3">
                                            <p:txEl>
                                              <p:pRg st="1" end="1"/>
                                            </p:txEl>
                                          </p:spTgt>
                                        </p:tgtEl>
                                      </p:cBhvr>
                                    </p:animEffect>
                                  </p:childTnLst>
                                </p:cTn>
                              </p:par>
                            </p:childTnLst>
                          </p:cTn>
                        </p:par>
                        <p:par>
                          <p:cTn id="31" fill="hold">
                            <p:stCondLst>
                              <p:cond delay="4000"/>
                            </p:stCondLst>
                            <p:childTnLst>
                              <p:par>
                                <p:cTn id="32" presetID="31" presetClass="entr" presetSubtype="0" fill="hold" grpId="0" nodeType="after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p:cTn id="34"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5"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6"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7" dur="1000"/>
                                        <p:tgtEl>
                                          <p:spTgt spid="3">
                                            <p:txEl>
                                              <p:pRg st="2" end="2"/>
                                            </p:txEl>
                                          </p:spTgt>
                                        </p:tgtEl>
                                      </p:cBhvr>
                                    </p:animEffect>
                                  </p:childTnLst>
                                </p:cTn>
                              </p:par>
                            </p:childTnLst>
                          </p:cTn>
                        </p:par>
                        <p:par>
                          <p:cTn id="38" fill="hold">
                            <p:stCondLst>
                              <p:cond delay="5000"/>
                            </p:stCondLst>
                            <p:childTnLst>
                              <p:par>
                                <p:cTn id="39" presetID="31" presetClass="entr" presetSubtype="0" fill="hold" grpId="0" nodeType="after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p:cTn id="4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3" end="3"/>
                                            </p:txEl>
                                          </p:spTgt>
                                        </p:tgtEl>
                                      </p:cBhvr>
                                    </p:animEffect>
                                  </p:childTnLst>
                                </p:cTn>
                              </p:par>
                            </p:childTnLst>
                          </p:cTn>
                        </p:par>
                        <p:par>
                          <p:cTn id="45" fill="hold">
                            <p:stCondLst>
                              <p:cond delay="6000"/>
                            </p:stCondLst>
                            <p:childTnLst>
                              <p:par>
                                <p:cTn id="46" presetID="31" presetClass="entr" presetSubtype="0" fill="hold" grpId="0" nodeType="after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p:cTn id="48"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9"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0"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51" dur="1000"/>
                                        <p:tgtEl>
                                          <p:spTgt spid="3">
                                            <p:txEl>
                                              <p:pRg st="4" end="4"/>
                                            </p:txEl>
                                          </p:spTgt>
                                        </p:tgtEl>
                                      </p:cBhvr>
                                    </p:animEffect>
                                  </p:childTnLst>
                                </p:cTn>
                              </p:par>
                            </p:childTnLst>
                          </p:cTn>
                        </p:par>
                        <p:par>
                          <p:cTn id="52" fill="hold">
                            <p:stCondLst>
                              <p:cond delay="7000"/>
                            </p:stCondLst>
                            <p:childTnLst>
                              <p:par>
                                <p:cTn id="53" presetID="31" presetClass="entr" presetSubtype="0" fill="hold" grpId="0" nodeType="after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p:cTn id="55"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57"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8" dur="1000"/>
                                        <p:tgtEl>
                                          <p:spTgt spid="3">
                                            <p:txEl>
                                              <p:pRg st="5" end="5"/>
                                            </p:txEl>
                                          </p:spTgt>
                                        </p:tgtEl>
                                      </p:cBhvr>
                                    </p:animEffect>
                                  </p:childTnLst>
                                </p:cTn>
                              </p:par>
                            </p:childTnLst>
                          </p:cTn>
                        </p:par>
                        <p:par>
                          <p:cTn id="59" fill="hold">
                            <p:stCondLst>
                              <p:cond delay="8000"/>
                            </p:stCondLst>
                            <p:childTnLst>
                              <p:par>
                                <p:cTn id="60" presetID="16" presetClass="entr" presetSubtype="21" fill="hold" nodeType="afterEffect">
                                  <p:stCondLst>
                                    <p:cond delay="0"/>
                                  </p:stCondLst>
                                  <p:childTnLst>
                                    <p:set>
                                      <p:cBhvr>
                                        <p:cTn id="61" dur="1" fill="hold">
                                          <p:stCondLst>
                                            <p:cond delay="0"/>
                                          </p:stCondLst>
                                        </p:cTn>
                                        <p:tgtEl>
                                          <p:spTgt spid="5122"/>
                                        </p:tgtEl>
                                        <p:attrNameLst>
                                          <p:attrName>style.visibility</p:attrName>
                                        </p:attrNameLst>
                                      </p:cBhvr>
                                      <p:to>
                                        <p:strVal val="visible"/>
                                      </p:to>
                                    </p:set>
                                    <p:animEffect transition="in" filter="barn(inVertical)">
                                      <p:cBhvr>
                                        <p:cTn id="6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GT" dirty="0" smtClean="0"/>
              <a:t>Conclusión</a:t>
            </a:r>
            <a:endParaRPr lang="es-MX" dirty="0"/>
          </a:p>
        </p:txBody>
      </p:sp>
      <p:sp>
        <p:nvSpPr>
          <p:cNvPr id="4" name="TextBox 3"/>
          <p:cNvSpPr txBox="1"/>
          <p:nvPr/>
        </p:nvSpPr>
        <p:spPr>
          <a:xfrm>
            <a:off x="1331640" y="1772816"/>
            <a:ext cx="6048672" cy="4401205"/>
          </a:xfrm>
          <a:prstGeom prst="rect">
            <a:avLst/>
          </a:prstGeom>
          <a:noFill/>
        </p:spPr>
        <p:txBody>
          <a:bodyPr wrap="square" rtlCol="0">
            <a:spAutoFit/>
          </a:bodyPr>
          <a:lstStyle/>
          <a:p>
            <a:pPr algn="ctr"/>
            <a:r>
              <a:rPr lang="es-GT" sz="2800" b="1" dirty="0" smtClean="0">
                <a:solidFill>
                  <a:srgbClr val="FFFF00"/>
                </a:solidFill>
              </a:rPr>
              <a:t>La computadora se ha desarrollado para el beneficio del ser humano, atreves de los avances tecnológicos que ayudan a progresar en mejores modelos de mas calidad y rendimiento y tamaño, buscando la satisfacción del usuario.</a:t>
            </a:r>
            <a:endParaRPr lang="es-MX" sz="2800" b="1" dirty="0">
              <a:solidFill>
                <a:srgbClr val="FFFF00"/>
              </a:solidFill>
            </a:endParaRPr>
          </a:p>
        </p:txBody>
      </p:sp>
    </p:spTree>
    <p:extLst>
      <p:ext uri="{BB962C8B-B14F-4D97-AF65-F5344CB8AC3E}">
        <p14:creationId xmlns:p14="http://schemas.microsoft.com/office/powerpoint/2010/main" val="172503894"/>
      </p:ext>
    </p:extLst>
  </p:cSld>
  <p:clrMapOvr>
    <a:masterClrMapping/>
  </p:clrMapOvr>
  <p:transition spd="slow" advClick="0" advTm="5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6"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620688"/>
            <a:ext cx="7543800" cy="2152650"/>
          </a:xfrm>
        </p:spPr>
        <p:txBody>
          <a:bodyPr/>
          <a:lstStyle/>
          <a:p>
            <a:r>
              <a:rPr lang="es-GT" dirty="0" smtClean="0"/>
              <a:t>HISTORIA DE LA COMPUTADORA</a:t>
            </a:r>
            <a:endParaRPr lang="es-MX" dirty="0"/>
          </a:p>
        </p:txBody>
      </p:sp>
      <p:sp>
        <p:nvSpPr>
          <p:cNvPr id="3" name="Subtitle 2"/>
          <p:cNvSpPr>
            <a:spLocks noGrp="1"/>
          </p:cNvSpPr>
          <p:nvPr>
            <p:ph type="subTitle" idx="1"/>
          </p:nvPr>
        </p:nvSpPr>
        <p:spPr>
          <a:xfrm>
            <a:off x="1619672" y="3068960"/>
            <a:ext cx="6172200" cy="685800"/>
          </a:xfrm>
        </p:spPr>
        <p:txBody>
          <a:bodyPr/>
          <a:lstStyle/>
          <a:p>
            <a:r>
              <a:rPr lang="es-GT" dirty="0" smtClean="0"/>
              <a:t>Evolución durante los años</a:t>
            </a:r>
            <a:endParaRPr lang="es-MX"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717032"/>
            <a:ext cx="4680520" cy="20631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884869"/>
      </p:ext>
    </p:extLst>
  </p:cSld>
  <p:clrMapOvr>
    <a:masterClrMapping/>
  </p:clrMapOvr>
  <mc:AlternateContent xmlns:mc="http://schemas.openxmlformats.org/markup-compatibility/2006">
    <mc:Choice xmlns:p14="http://schemas.microsoft.com/office/powerpoint/2010/main" Requires="p14">
      <p:transition spd="slow" p14:dur="1200" advClick="0" advTm="5000">
        <p14:prism/>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par>
                          <p:cTn id="17" fill="hold">
                            <p:stCondLst>
                              <p:cond delay="1500"/>
                            </p:stCondLst>
                            <p:childTnLst>
                              <p:par>
                                <p:cTn id="18" presetID="21" presetClass="entr" presetSubtype="1"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wheel(1)">
                                      <p:cBhvr>
                                        <p:cTn id="20"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MX" sz="3200" dirty="0"/>
              <a:t>Mainframes, minicomputadoras, y microcomputadoras</a:t>
            </a:r>
          </a:p>
        </p:txBody>
      </p:sp>
      <p:sp>
        <p:nvSpPr>
          <p:cNvPr id="4" name="TextBox 3"/>
          <p:cNvSpPr txBox="1"/>
          <p:nvPr/>
        </p:nvSpPr>
        <p:spPr>
          <a:xfrm>
            <a:off x="755576" y="1700808"/>
            <a:ext cx="5184576" cy="5047536"/>
          </a:xfrm>
          <a:prstGeom prst="rect">
            <a:avLst/>
          </a:prstGeom>
          <a:noFill/>
        </p:spPr>
        <p:txBody>
          <a:bodyPr wrap="square" rtlCol="0">
            <a:spAutoFit/>
          </a:bodyPr>
          <a:lstStyle/>
          <a:p>
            <a:r>
              <a:rPr lang="es-GT" sz="1400" dirty="0" smtClean="0"/>
              <a:t>Antes de la introducción del </a:t>
            </a:r>
            <a:r>
              <a:rPr lang="es-GT" sz="1400" dirty="0" smtClean="0">
                <a:hlinkClick r:id="rId2" tooltip="Microprocesador"/>
              </a:rPr>
              <a:t>microprocesador</a:t>
            </a:r>
            <a:r>
              <a:rPr lang="es-GT" sz="1400" dirty="0" smtClean="0"/>
              <a:t> a principios de los años 1970, las computadoras generalmente eran sistemas grandes y costosos cuyos dueños eran grandes corporaciones, universidades, agencias gubernamentales, e instituciones de tamaño similar. Los usuarios finales generalmente no interactuaban directamente con la máquina, sino que preparaban tareas para el computador, en equipos fuera de línea como </a:t>
            </a:r>
            <a:r>
              <a:rPr lang="es-GT" sz="1400" dirty="0" smtClean="0">
                <a:hlinkClick r:id="rId3" tooltip="Perforadora de tarjetas"/>
              </a:rPr>
              <a:t>perforadoras de tarjetas</a:t>
            </a:r>
            <a:r>
              <a:rPr lang="es-GT" sz="1400" dirty="0" smtClean="0"/>
              <a:t>. Varias asignaciones para la computadora serían recogidas y procesadas en </a:t>
            </a:r>
            <a:r>
              <a:rPr lang="es-GT" sz="1400" dirty="0" smtClean="0">
                <a:hlinkClick r:id="rId4" tooltip="Proceso por lotes"/>
              </a:rPr>
              <a:t>proceso por lotes</a:t>
            </a:r>
            <a:r>
              <a:rPr lang="es-GT" sz="1400" dirty="0" smtClean="0"/>
              <a:t>. Después de que el trabajo hubiera terminado, los usuarios podían recoger los resultados. En algunos casos podría tardar horas o días entre someter un trabajo al centro de computación y la recepción de la </a:t>
            </a:r>
            <a:r>
              <a:rPr lang="es-GT" sz="1400" dirty="0" err="1" smtClean="0"/>
              <a:t>salida,para</a:t>
            </a:r>
            <a:r>
              <a:rPr lang="es-GT" sz="1400" dirty="0" smtClean="0"/>
              <a:t> una mejor calidad .</a:t>
            </a:r>
          </a:p>
          <a:p>
            <a:r>
              <a:rPr lang="es-GT" sz="1400" dirty="0" smtClean="0"/>
              <a:t>Una forma más interactiva de uso de la computadora se desarrolló comercialmente por mediados de los años 1960. En un sistema de </a:t>
            </a:r>
            <a:r>
              <a:rPr lang="es-GT" sz="1400" dirty="0" smtClean="0">
                <a:hlinkClick r:id="rId5" tooltip="Tiempo compartido (informática)"/>
              </a:rPr>
              <a:t>tiempo compartido</a:t>
            </a:r>
            <a:r>
              <a:rPr lang="es-GT" sz="1400" dirty="0" smtClean="0"/>
              <a:t>, múltiples terminales permitieron a mucha gente compartir el uso de un procesador de computadora </a:t>
            </a:r>
            <a:r>
              <a:rPr lang="es-GT" sz="1400" dirty="0" smtClean="0">
                <a:hlinkClick r:id="rId6" tooltip="Mainframe"/>
              </a:rPr>
              <a:t>mainframe</a:t>
            </a:r>
            <a:r>
              <a:rPr lang="es-GT" sz="1400" dirty="0" smtClean="0"/>
              <a:t>. Esto era común en aplicaciones empresariales y en ciencia e ingeniería.</a:t>
            </a:r>
          </a:p>
          <a:p>
            <a:endParaRPr lang="es-MX" sz="1400" dirty="0"/>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2176701"/>
            <a:ext cx="2381250" cy="204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805234"/>
      </p:ext>
    </p:extLst>
  </p:cSld>
  <p:clrMapOvr>
    <a:masterClrMapping/>
  </p:clrMapOvr>
  <p:transition spd="slow"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26" presetClass="entr" presetSubtype="0" fill="hold" nodeType="after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wipe(down)">
                                      <p:cBhvr>
                                        <p:cTn id="20" dur="580">
                                          <p:stCondLst>
                                            <p:cond delay="0"/>
                                          </p:stCondLst>
                                        </p:cTn>
                                        <p:tgtEl>
                                          <p:spTgt spid="2050"/>
                                        </p:tgtEl>
                                      </p:cBhvr>
                                    </p:animEffect>
                                    <p:anim calcmode="lin" valueType="num">
                                      <p:cBhvr>
                                        <p:cTn id="21"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26" dur="26">
                                          <p:stCondLst>
                                            <p:cond delay="650"/>
                                          </p:stCondLst>
                                        </p:cTn>
                                        <p:tgtEl>
                                          <p:spTgt spid="2050"/>
                                        </p:tgtEl>
                                      </p:cBhvr>
                                      <p:to x="100000" y="60000"/>
                                    </p:animScale>
                                    <p:animScale>
                                      <p:cBhvr>
                                        <p:cTn id="27" dur="166" decel="50000">
                                          <p:stCondLst>
                                            <p:cond delay="676"/>
                                          </p:stCondLst>
                                        </p:cTn>
                                        <p:tgtEl>
                                          <p:spTgt spid="2050"/>
                                        </p:tgtEl>
                                      </p:cBhvr>
                                      <p:to x="100000" y="100000"/>
                                    </p:animScale>
                                    <p:animScale>
                                      <p:cBhvr>
                                        <p:cTn id="28" dur="26">
                                          <p:stCondLst>
                                            <p:cond delay="1312"/>
                                          </p:stCondLst>
                                        </p:cTn>
                                        <p:tgtEl>
                                          <p:spTgt spid="2050"/>
                                        </p:tgtEl>
                                      </p:cBhvr>
                                      <p:to x="100000" y="80000"/>
                                    </p:animScale>
                                    <p:animScale>
                                      <p:cBhvr>
                                        <p:cTn id="29" dur="166" decel="50000">
                                          <p:stCondLst>
                                            <p:cond delay="1338"/>
                                          </p:stCondLst>
                                        </p:cTn>
                                        <p:tgtEl>
                                          <p:spTgt spid="2050"/>
                                        </p:tgtEl>
                                      </p:cBhvr>
                                      <p:to x="100000" y="100000"/>
                                    </p:animScale>
                                    <p:animScale>
                                      <p:cBhvr>
                                        <p:cTn id="30" dur="26">
                                          <p:stCondLst>
                                            <p:cond delay="1642"/>
                                          </p:stCondLst>
                                        </p:cTn>
                                        <p:tgtEl>
                                          <p:spTgt spid="2050"/>
                                        </p:tgtEl>
                                      </p:cBhvr>
                                      <p:to x="100000" y="90000"/>
                                    </p:animScale>
                                    <p:animScale>
                                      <p:cBhvr>
                                        <p:cTn id="31" dur="166" decel="50000">
                                          <p:stCondLst>
                                            <p:cond delay="1668"/>
                                          </p:stCondLst>
                                        </p:cTn>
                                        <p:tgtEl>
                                          <p:spTgt spid="2050"/>
                                        </p:tgtEl>
                                      </p:cBhvr>
                                      <p:to x="100000" y="100000"/>
                                    </p:animScale>
                                    <p:animScale>
                                      <p:cBhvr>
                                        <p:cTn id="32" dur="26">
                                          <p:stCondLst>
                                            <p:cond delay="1808"/>
                                          </p:stCondLst>
                                        </p:cTn>
                                        <p:tgtEl>
                                          <p:spTgt spid="2050"/>
                                        </p:tgtEl>
                                      </p:cBhvr>
                                      <p:to x="100000" y="95000"/>
                                    </p:animScale>
                                    <p:animScale>
                                      <p:cBhvr>
                                        <p:cTn id="33" dur="166" decel="50000">
                                          <p:stCondLst>
                                            <p:cond delay="1834"/>
                                          </p:stCondLst>
                                        </p:cTn>
                                        <p:tgtEl>
                                          <p:spTgt spid="20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kern="0" dirty="0">
                <a:solidFill>
                  <a:srgbClr val="FAFD00"/>
                </a:solidFill>
                <a:effectLst>
                  <a:outerShdw blurRad="38100" dist="38100" dir="2700000" algn="tl">
                    <a:srgbClr val="000000"/>
                  </a:outerShdw>
                </a:effectLst>
                <a:latin typeface="Book Antiqua"/>
              </a:rPr>
              <a:t>La </a:t>
            </a:r>
            <a:r>
              <a:rPr lang="en-US" sz="4400" i="1" kern="0" dirty="0" err="1">
                <a:solidFill>
                  <a:srgbClr val="FAFD00"/>
                </a:solidFill>
                <a:effectLst>
                  <a:outerShdw blurRad="38100" dist="38100" dir="2700000" algn="tl">
                    <a:srgbClr val="000000"/>
                  </a:outerShdw>
                </a:effectLst>
                <a:latin typeface="Book Antiqua"/>
              </a:rPr>
              <a:t>Revolución</a:t>
            </a:r>
            <a:r>
              <a:rPr lang="en-US" sz="4400" i="1" kern="0" dirty="0">
                <a:solidFill>
                  <a:srgbClr val="FAFD00"/>
                </a:solidFill>
                <a:effectLst>
                  <a:outerShdw blurRad="38100" dist="38100" dir="2700000" algn="tl">
                    <a:srgbClr val="000000"/>
                  </a:outerShdw>
                </a:effectLst>
                <a:latin typeface="Book Antiqua"/>
              </a:rPr>
              <a:t> Industrial</a:t>
            </a:r>
            <a:endParaRPr lang="es-MX"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981200"/>
            <a:ext cx="7992888" cy="41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532353"/>
      </p:ext>
    </p:extLst>
  </p:cSld>
  <p:clrMapOvr>
    <a:masterClrMapping/>
  </p:clrMapOvr>
  <mc:AlternateContent xmlns:mc="http://schemas.openxmlformats.org/markup-compatibility/2006" xmlns:p14="http://schemas.microsoft.com/office/powerpoint/2010/main">
    <mc:Choice Requires="p14">
      <p:transition spd="slow" advTm="5000">
        <p14:warp dir="in"/>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par>
                          <p:cTn id="11" fill="hold">
                            <p:stCondLst>
                              <p:cond delay="1550"/>
                            </p:stCondLst>
                            <p:childTnLst>
                              <p:par>
                                <p:cTn id="12" presetID="6" presetClass="entr" presetSubtype="16"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circle(in)">
                                      <p:cBhvr>
                                        <p:cTn id="14"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896" y="457200"/>
            <a:ext cx="5040560" cy="1459632"/>
          </a:xfrm>
        </p:spPr>
        <p:txBody>
          <a:bodyPr>
            <a:normAutofit/>
          </a:bodyPr>
          <a:lstStyle/>
          <a:p>
            <a:r>
              <a:rPr lang="en-US" sz="4000" i="1" kern="0" dirty="0" smtClean="0">
                <a:solidFill>
                  <a:srgbClr val="FAFD00"/>
                </a:solidFill>
                <a:effectLst>
                  <a:outerShdw blurRad="38100" dist="38100" dir="2700000" algn="tl">
                    <a:srgbClr val="000000"/>
                  </a:outerShdw>
                </a:effectLst>
                <a:latin typeface="Book Antiqua"/>
              </a:rPr>
              <a:t>Charles</a:t>
            </a:r>
            <a:br>
              <a:rPr lang="en-US" sz="4000" i="1" kern="0" dirty="0" smtClean="0">
                <a:solidFill>
                  <a:srgbClr val="FAFD00"/>
                </a:solidFill>
                <a:effectLst>
                  <a:outerShdw blurRad="38100" dist="38100" dir="2700000" algn="tl">
                    <a:srgbClr val="000000"/>
                  </a:outerShdw>
                </a:effectLst>
                <a:latin typeface="Book Antiqua"/>
              </a:rPr>
            </a:br>
            <a:r>
              <a:rPr lang="en-US" sz="4000" i="1" kern="0" dirty="0" smtClean="0">
                <a:solidFill>
                  <a:srgbClr val="FAFD00"/>
                </a:solidFill>
                <a:effectLst>
                  <a:outerShdw blurRad="38100" dist="38100" dir="2700000" algn="tl">
                    <a:srgbClr val="000000"/>
                  </a:outerShdw>
                </a:effectLst>
                <a:latin typeface="Book Antiqua"/>
              </a:rPr>
              <a:t>Babbage(1793-1871</a:t>
            </a:r>
            <a:r>
              <a:rPr lang="en-US" sz="4000" i="1" kern="0" dirty="0">
                <a:solidFill>
                  <a:srgbClr val="FAFD00"/>
                </a:solidFill>
                <a:effectLst>
                  <a:outerShdw blurRad="38100" dist="38100" dir="2700000" algn="tl">
                    <a:srgbClr val="000000"/>
                  </a:outerShdw>
                </a:effectLst>
                <a:latin typeface="Book Antiqua"/>
              </a:rPr>
              <a:t>)</a:t>
            </a:r>
            <a:endParaRPr lang="es-MX" sz="4000" dirty="0"/>
          </a:p>
        </p:txBody>
      </p:sp>
      <p:sp>
        <p:nvSpPr>
          <p:cNvPr id="3" name="Content Placeholder 2"/>
          <p:cNvSpPr>
            <a:spLocks noGrp="1"/>
          </p:cNvSpPr>
          <p:nvPr>
            <p:ph idx="1"/>
          </p:nvPr>
        </p:nvSpPr>
        <p:spPr>
          <a:xfrm>
            <a:off x="457200" y="1124744"/>
            <a:ext cx="3657600" cy="5047455"/>
          </a:xfrm>
        </p:spPr>
        <p:txBody>
          <a:bodyPr/>
          <a:lstStyle/>
          <a:p>
            <a:r>
              <a:rPr lang="es-GT" sz="3200" dirty="0"/>
              <a:t>Adelantó la situación del hardware computacional al inventar la “máquina de diferencias”, capaz de calcular tablas matemáticas.</a:t>
            </a:r>
          </a:p>
          <a:p>
            <a:endParaRPr lang="es-MX"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492896"/>
            <a:ext cx="2618473"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0300656"/>
      </p:ext>
    </p:extLst>
  </p:cSld>
  <p:clrMapOvr>
    <a:masterClrMapping/>
  </p:clrMapOvr>
  <p:transition spd="slow" advTm="5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6" presetClass="entr" presetSubtype="21"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par>
                          <p:cTn id="14" fill="hold">
                            <p:stCondLst>
                              <p:cond delay="2500"/>
                            </p:stCondLst>
                            <p:childTnLst>
                              <p:par>
                                <p:cTn id="15" presetID="14" presetClass="entr" presetSubtype="10" fill="hold" nodeType="after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randombar(horizontal)">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35896" y="3519878"/>
            <a:ext cx="4937760" cy="2554545"/>
          </a:xfrm>
          <a:prstGeom prst="rect">
            <a:avLst/>
          </a:prstGeom>
        </p:spPr>
        <p:txBody>
          <a:bodyPr wrap="square">
            <a:spAutoFit/>
          </a:bodyPr>
          <a:lstStyle/>
          <a:p>
            <a:r>
              <a:rPr lang="es-MX" sz="2000" dirty="0">
                <a:solidFill>
                  <a:srgbClr val="000000"/>
                </a:solidFill>
                <a:latin typeface="arial" panose="020B0604020202020204" pitchFamily="34" charset="0"/>
              </a:rPr>
              <a:t>Uno de los primeros dispositivos mecánicos para contar fue el </a:t>
            </a:r>
            <a:r>
              <a:rPr lang="es-MX" sz="2000" i="1" dirty="0">
                <a:solidFill>
                  <a:srgbClr val="000000"/>
                </a:solidFill>
                <a:latin typeface="arial" panose="020B0604020202020204" pitchFamily="34" charset="0"/>
              </a:rPr>
              <a:t>ábaco</a:t>
            </a:r>
            <a:r>
              <a:rPr lang="es-MX" sz="2000" dirty="0">
                <a:solidFill>
                  <a:srgbClr val="000000"/>
                </a:solidFill>
                <a:latin typeface="arial" panose="020B0604020202020204" pitchFamily="34" charset="0"/>
              </a:rPr>
              <a:t>, cuya historia se remonta a las antiguas civilizaciones griega y romana. Este dispositivo es muy sencillo, consta de cuentas ensartadas en varillas que a su vez están montadas en un marco rectangular.</a:t>
            </a:r>
            <a:endParaRPr lang="es-MX" sz="2000" dirty="0">
              <a:solidFill>
                <a:prstClr val="black"/>
              </a:solidFill>
            </a:endParaRPr>
          </a:p>
        </p:txBody>
      </p:sp>
      <p:pic>
        <p:nvPicPr>
          <p:cNvPr id="1026" name="Picture 2" descr="http://www.cad.com.mx/gif/abac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519879"/>
            <a:ext cx="2510919" cy="237571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3566159" y="1796893"/>
            <a:ext cx="2011680" cy="600164"/>
          </a:xfrm>
          <a:prstGeom prst="rect">
            <a:avLst/>
          </a:prstGeom>
          <a:noFill/>
        </p:spPr>
        <p:txBody>
          <a:bodyPr wrap="square" rtlCol="0">
            <a:spAutoFit/>
          </a:bodyPr>
          <a:lstStyle/>
          <a:p>
            <a:r>
              <a:rPr lang="es-MX" sz="3300" dirty="0">
                <a:solidFill>
                  <a:srgbClr val="FFFF00"/>
                </a:solidFill>
              </a:rPr>
              <a:t>El Abaco</a:t>
            </a:r>
          </a:p>
        </p:txBody>
      </p:sp>
      <p:sp>
        <p:nvSpPr>
          <p:cNvPr id="8" name="TextBox 7"/>
          <p:cNvSpPr txBox="1"/>
          <p:nvPr/>
        </p:nvSpPr>
        <p:spPr>
          <a:xfrm>
            <a:off x="611560" y="491201"/>
            <a:ext cx="7056784" cy="707886"/>
          </a:xfrm>
          <a:prstGeom prst="rect">
            <a:avLst/>
          </a:prstGeom>
          <a:noFill/>
        </p:spPr>
        <p:txBody>
          <a:bodyPr wrap="square" rtlCol="0">
            <a:spAutoFit/>
          </a:bodyPr>
          <a:lstStyle/>
          <a:p>
            <a:r>
              <a:rPr lang="es-GT" sz="4000" dirty="0" smtClean="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3920016917"/>
      </p:ext>
    </p:extLst>
  </p:cSld>
  <p:clrMapOvr>
    <a:masterClrMapping/>
  </p:clrMapOvr>
  <mc:AlternateContent xmlns:mc="http://schemas.openxmlformats.org/markup-compatibility/2006">
    <mc:Choice xmlns:p14="http://schemas.microsoft.com/office/powerpoint/2010/main" Requires="p14">
      <p:transition spd="slow" p14:dur="3900" advClick="0" advTm="5000">
        <p14:glitter pattern="hexagon"/>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26"/>
                                        </p:tgtEl>
                                        <p:attrNameLst>
                                          <p:attrName>r</p:attrName>
                                        </p:attrNameLst>
                                      </p:cBhvr>
                                    </p:animRot>
                                    <p:animRot by="-240000">
                                      <p:cBhvr>
                                        <p:cTn id="7" dur="200" fill="hold">
                                          <p:stCondLst>
                                            <p:cond delay="200"/>
                                          </p:stCondLst>
                                        </p:cTn>
                                        <p:tgtEl>
                                          <p:spTgt spid="1026"/>
                                        </p:tgtEl>
                                        <p:attrNameLst>
                                          <p:attrName>r</p:attrName>
                                        </p:attrNameLst>
                                      </p:cBhvr>
                                    </p:animRot>
                                    <p:animRot by="240000">
                                      <p:cBhvr>
                                        <p:cTn id="8" dur="200" fill="hold">
                                          <p:stCondLst>
                                            <p:cond delay="400"/>
                                          </p:stCondLst>
                                        </p:cTn>
                                        <p:tgtEl>
                                          <p:spTgt spid="1026"/>
                                        </p:tgtEl>
                                        <p:attrNameLst>
                                          <p:attrName>r</p:attrName>
                                        </p:attrNameLst>
                                      </p:cBhvr>
                                    </p:animRot>
                                    <p:animRot by="-240000">
                                      <p:cBhvr>
                                        <p:cTn id="9" dur="200" fill="hold">
                                          <p:stCondLst>
                                            <p:cond delay="600"/>
                                          </p:stCondLst>
                                        </p:cTn>
                                        <p:tgtEl>
                                          <p:spTgt spid="1026"/>
                                        </p:tgtEl>
                                        <p:attrNameLst>
                                          <p:attrName>r</p:attrName>
                                        </p:attrNameLst>
                                      </p:cBhvr>
                                    </p:animRot>
                                    <p:animRot by="120000">
                                      <p:cBhvr>
                                        <p:cTn id="10" dur="200" fill="hold">
                                          <p:stCondLst>
                                            <p:cond delay="800"/>
                                          </p:stCondLst>
                                        </p:cTn>
                                        <p:tgtEl>
                                          <p:spTgt spid="1026"/>
                                        </p:tgtEl>
                                        <p:attrNameLst>
                                          <p:attrName>r</p:attrName>
                                        </p:attrNameLst>
                                      </p:cBhvr>
                                    </p:animRot>
                                  </p:childTnLst>
                                </p:cTn>
                              </p:par>
                            </p:childTnLst>
                          </p:cTn>
                        </p:par>
                        <p:par>
                          <p:cTn id="11" fill="hold">
                            <p:stCondLst>
                              <p:cond delay="1000"/>
                            </p:stCondLst>
                            <p:childTnLst>
                              <p:par>
                                <p:cTn id="12" presetID="6" presetClass="entr" presetSubtype="16"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par>
                          <p:cTn id="15" fill="hold">
                            <p:stCondLst>
                              <p:cond delay="3000"/>
                            </p:stCondLst>
                            <p:childTnLst>
                              <p:par>
                                <p:cTn id="16" presetID="26"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80">
                                          <p:stCondLst>
                                            <p:cond delay="0"/>
                                          </p:stCondLst>
                                        </p:cTn>
                                        <p:tgtEl>
                                          <p:spTgt spid="8"/>
                                        </p:tgtEl>
                                      </p:cBhvr>
                                    </p:animEffect>
                                    <p:anim calcmode="lin" valueType="num">
                                      <p:cBhvr>
                                        <p:cTn id="1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4" dur="26">
                                          <p:stCondLst>
                                            <p:cond delay="650"/>
                                          </p:stCondLst>
                                        </p:cTn>
                                        <p:tgtEl>
                                          <p:spTgt spid="8"/>
                                        </p:tgtEl>
                                      </p:cBhvr>
                                      <p:to x="100000" y="60000"/>
                                    </p:animScale>
                                    <p:animScale>
                                      <p:cBhvr>
                                        <p:cTn id="25" dur="166" decel="50000">
                                          <p:stCondLst>
                                            <p:cond delay="676"/>
                                          </p:stCondLst>
                                        </p:cTn>
                                        <p:tgtEl>
                                          <p:spTgt spid="8"/>
                                        </p:tgtEl>
                                      </p:cBhvr>
                                      <p:to x="100000" y="100000"/>
                                    </p:animScale>
                                    <p:animScale>
                                      <p:cBhvr>
                                        <p:cTn id="26" dur="26">
                                          <p:stCondLst>
                                            <p:cond delay="1312"/>
                                          </p:stCondLst>
                                        </p:cTn>
                                        <p:tgtEl>
                                          <p:spTgt spid="8"/>
                                        </p:tgtEl>
                                      </p:cBhvr>
                                      <p:to x="100000" y="80000"/>
                                    </p:animScale>
                                    <p:animScale>
                                      <p:cBhvr>
                                        <p:cTn id="27" dur="166" decel="50000">
                                          <p:stCondLst>
                                            <p:cond delay="1338"/>
                                          </p:stCondLst>
                                        </p:cTn>
                                        <p:tgtEl>
                                          <p:spTgt spid="8"/>
                                        </p:tgtEl>
                                      </p:cBhvr>
                                      <p:to x="100000" y="100000"/>
                                    </p:animScale>
                                    <p:animScale>
                                      <p:cBhvr>
                                        <p:cTn id="28" dur="26">
                                          <p:stCondLst>
                                            <p:cond delay="1642"/>
                                          </p:stCondLst>
                                        </p:cTn>
                                        <p:tgtEl>
                                          <p:spTgt spid="8"/>
                                        </p:tgtEl>
                                      </p:cBhvr>
                                      <p:to x="100000" y="90000"/>
                                    </p:animScale>
                                    <p:animScale>
                                      <p:cBhvr>
                                        <p:cTn id="29" dur="166" decel="50000">
                                          <p:stCondLst>
                                            <p:cond delay="1668"/>
                                          </p:stCondLst>
                                        </p:cTn>
                                        <p:tgtEl>
                                          <p:spTgt spid="8"/>
                                        </p:tgtEl>
                                      </p:cBhvr>
                                      <p:to x="100000" y="100000"/>
                                    </p:animScale>
                                    <p:animScale>
                                      <p:cBhvr>
                                        <p:cTn id="30" dur="26">
                                          <p:stCondLst>
                                            <p:cond delay="1808"/>
                                          </p:stCondLst>
                                        </p:cTn>
                                        <p:tgtEl>
                                          <p:spTgt spid="8"/>
                                        </p:tgtEl>
                                      </p:cBhvr>
                                      <p:to x="100000" y="95000"/>
                                    </p:animScale>
                                    <p:animScale>
                                      <p:cBhvr>
                                        <p:cTn id="31" dur="166" decel="50000">
                                          <p:stCondLst>
                                            <p:cond delay="1834"/>
                                          </p:stCondLst>
                                        </p:cTn>
                                        <p:tgtEl>
                                          <p:spTgt spid="8"/>
                                        </p:tgtEl>
                                      </p:cBhvr>
                                      <p:to x="100000" y="100000"/>
                                    </p:animScale>
                                  </p:childTnLst>
                                </p:cTn>
                              </p:par>
                            </p:childTnLst>
                          </p:cTn>
                        </p:par>
                        <p:par>
                          <p:cTn id="32" fill="hold">
                            <p:stCondLst>
                              <p:cond delay="5000"/>
                            </p:stCondLst>
                            <p:childTnLst>
                              <p:par>
                                <p:cTn id="33" presetID="2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75662" y="3284984"/>
            <a:ext cx="4937760" cy="2862322"/>
          </a:xfrm>
          <a:prstGeom prst="rect">
            <a:avLst/>
          </a:prstGeom>
        </p:spPr>
        <p:txBody>
          <a:bodyPr wrap="square">
            <a:spAutoFit/>
          </a:bodyPr>
          <a:lstStyle/>
          <a:p>
            <a:r>
              <a:rPr lang="es-MX" sz="2000" dirty="0"/>
              <a:t>Otro de los inventos mecánicos fue la </a:t>
            </a:r>
            <a:r>
              <a:rPr lang="es-MX" sz="2000" i="1" dirty="0" err="1"/>
              <a:t>Pascalina</a:t>
            </a:r>
            <a:r>
              <a:rPr lang="es-MX" sz="2000" dirty="0" err="1"/>
              <a:t>inventada</a:t>
            </a:r>
            <a:r>
              <a:rPr lang="es-MX" sz="2000" dirty="0"/>
              <a:t> por </a:t>
            </a:r>
            <a:r>
              <a:rPr lang="es-MX" sz="2000" i="1" dirty="0"/>
              <a:t>Blaise Pascal</a:t>
            </a:r>
            <a:r>
              <a:rPr lang="es-MX" sz="2000" dirty="0"/>
              <a:t> (1623 - 1662) de Francia y la de </a:t>
            </a:r>
            <a:r>
              <a:rPr lang="es-MX" sz="2000" i="1" dirty="0"/>
              <a:t>Gottfried Wilhelm von Leibniz</a:t>
            </a:r>
            <a:r>
              <a:rPr lang="es-MX" sz="2000" dirty="0"/>
              <a:t> (1646 - 1716) de Alemania. Con estas máquinas, los datos se representaban mediante las posiciones de los engranajes, y los datos se introducían manualmente estableciendo dichas posiciones finales de las ruedas, de manera similar a como leemos los números en el cuentakilómetros de un automóvil.</a:t>
            </a:r>
            <a:r>
              <a:rPr lang="es-MX" sz="2000" dirty="0">
                <a:solidFill>
                  <a:srgbClr val="000000"/>
                </a:solidFill>
                <a:latin typeface="arial" panose="020B0604020202020204" pitchFamily="34" charset="0"/>
              </a:rPr>
              <a:t>.</a:t>
            </a:r>
            <a:endParaRPr lang="es-MX" sz="2000" dirty="0"/>
          </a:p>
        </p:txBody>
      </p:sp>
      <p:sp>
        <p:nvSpPr>
          <p:cNvPr id="10" name="CuadroTexto 9"/>
          <p:cNvSpPr txBox="1"/>
          <p:nvPr/>
        </p:nvSpPr>
        <p:spPr>
          <a:xfrm>
            <a:off x="3566160" y="1796893"/>
            <a:ext cx="5105401" cy="600164"/>
          </a:xfrm>
          <a:prstGeom prst="rect">
            <a:avLst/>
          </a:prstGeom>
          <a:noFill/>
        </p:spPr>
        <p:txBody>
          <a:bodyPr wrap="square" rtlCol="0">
            <a:spAutoFit/>
          </a:bodyPr>
          <a:lstStyle/>
          <a:p>
            <a:r>
              <a:rPr lang="es-MX" sz="3300" dirty="0" err="1" smtClean="0">
                <a:solidFill>
                  <a:srgbClr val="FFFF00"/>
                </a:solidFill>
              </a:rPr>
              <a:t>Pascalina</a:t>
            </a:r>
            <a:r>
              <a:rPr lang="es-MX" sz="3300" dirty="0" smtClean="0">
                <a:solidFill>
                  <a:srgbClr val="FFFF00"/>
                </a:solidFill>
              </a:rPr>
              <a:t> </a:t>
            </a:r>
            <a:r>
              <a:rPr lang="es-MX" sz="3300" dirty="0">
                <a:solidFill>
                  <a:srgbClr val="FFFF00"/>
                </a:solidFill>
              </a:rPr>
              <a:t>y </a:t>
            </a:r>
            <a:r>
              <a:rPr lang="es-MX" sz="3300" dirty="0" err="1">
                <a:solidFill>
                  <a:srgbClr val="FFFF00"/>
                </a:solidFill>
              </a:rPr>
              <a:t>Maq</a:t>
            </a:r>
            <a:r>
              <a:rPr lang="es-MX" sz="3300" dirty="0">
                <a:solidFill>
                  <a:srgbClr val="FFFF00"/>
                </a:solidFill>
              </a:rPr>
              <a:t>. De </a:t>
            </a:r>
            <a:r>
              <a:rPr lang="es-MX" sz="3300" dirty="0" err="1">
                <a:solidFill>
                  <a:srgbClr val="FFFF00"/>
                </a:solidFill>
              </a:rPr>
              <a:t>Leibnitz</a:t>
            </a:r>
            <a:r>
              <a:rPr lang="es-MX" sz="3300" dirty="0">
                <a:solidFill>
                  <a:srgbClr val="FFFF00"/>
                </a:solidFill>
              </a:rPr>
              <a:t> </a:t>
            </a:r>
          </a:p>
        </p:txBody>
      </p:sp>
      <p:pic>
        <p:nvPicPr>
          <p:cNvPr id="2050" name="Picture 2" descr="http://www.cad.com.mx/gif/pascal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14" y="3645024"/>
            <a:ext cx="2930554" cy="2016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816682" y="490388"/>
            <a:ext cx="6763929"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448566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5000">
        <p15:prstTrans prst="crush"/>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50"/>
                                        </p:tgtEl>
                                      </p:cBhvr>
                                    </p:animEffect>
                                    <p:animScale>
                                      <p:cBhvr>
                                        <p:cTn id="7" dur="250" autoRev="1" fill="hold"/>
                                        <p:tgtEl>
                                          <p:spTgt spid="2050"/>
                                        </p:tgtEl>
                                      </p:cBhvr>
                                      <p:by x="105000" y="105000"/>
                                    </p:animScale>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50" fill="hold"/>
                                        <p:tgtEl>
                                          <p:spTgt spid="9"/>
                                        </p:tgtEl>
                                        <p:attrNameLst>
                                          <p:attrName>ppt_x</p:attrName>
                                        </p:attrNameLst>
                                      </p:cBhvr>
                                      <p:tavLst>
                                        <p:tav tm="0">
                                          <p:val>
                                            <p:strVal val="#ppt_x"/>
                                          </p:val>
                                        </p:tav>
                                        <p:tav tm="100000">
                                          <p:val>
                                            <p:strVal val="#ppt_x"/>
                                          </p:val>
                                        </p:tav>
                                      </p:tavLst>
                                    </p:anim>
                                    <p:anim calcmode="lin" valueType="num">
                                      <p:cBhvr additive="base">
                                        <p:cTn id="12" dur="225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2750"/>
                            </p:stCondLst>
                            <p:childTnLst>
                              <p:par>
                                <p:cTn id="14" presetID="26"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par>
                          <p:cTn id="30" fill="hold">
                            <p:stCondLst>
                              <p:cond delay="4750"/>
                            </p:stCondLst>
                            <p:childTnLst>
                              <p:par>
                                <p:cTn id="31" presetID="16" presetClass="entr" presetSubtype="21"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923928" y="3269818"/>
            <a:ext cx="4937760" cy="3293209"/>
          </a:xfrm>
          <a:prstGeom prst="rect">
            <a:avLst/>
          </a:prstGeom>
        </p:spPr>
        <p:txBody>
          <a:bodyPr wrap="square">
            <a:spAutoFit/>
          </a:bodyPr>
          <a:lstStyle/>
          <a:p>
            <a:r>
              <a:rPr lang="es-MX" sz="1600" dirty="0"/>
              <a:t>creada por </a:t>
            </a:r>
            <a:r>
              <a:rPr lang="es-MX" sz="1600" i="1" dirty="0"/>
              <a:t>Charles Babbage</a:t>
            </a:r>
            <a:r>
              <a:rPr lang="es-MX" sz="1600" dirty="0"/>
              <a:t>, profesor matemático de la Universidad de Cambridge e Ingeniero Ingles en el siglo XIX. En 1823 el gobierno Británico lo apoyo para crear el proyecto de una máquina de diferencias, un dispositivo mecánico para efectuar sumas repetidas. La idea que tuvo Charles Babbage sobre un computador nació debido a que la elaboración de las tablas matemáticas era un proceso tedioso y propenso a errores. Las características de está maquina incluye una </a:t>
            </a:r>
            <a:r>
              <a:rPr lang="es-MX" sz="1600" dirty="0" err="1"/>
              <a:t>memoría</a:t>
            </a:r>
            <a:r>
              <a:rPr lang="es-MX" sz="1600" dirty="0"/>
              <a:t> que puede almacenar hasta 1000 números de hasta 50 dígitos cada uno. Las operaciones a ejecutar por la unidad aritmética son almacenados en una </a:t>
            </a:r>
            <a:r>
              <a:rPr lang="es-MX" sz="1600" i="1" dirty="0"/>
              <a:t>tarjeta perforadora</a:t>
            </a:r>
            <a:r>
              <a:rPr lang="es-MX" sz="1600" dirty="0"/>
              <a:t>. Se estima que la maquina tardaría un segundo en realizar una suma y un minuto en una multiplicación</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Máquina Analítica </a:t>
            </a:r>
          </a:p>
        </p:txBody>
      </p:sp>
      <p:pic>
        <p:nvPicPr>
          <p:cNvPr id="2052" name="Picture 4" descr="http://www.cad.com.mx/gif/pcanalitic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269818"/>
            <a:ext cx="2635171" cy="2679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741349" y="548680"/>
            <a:ext cx="7599176"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803290634"/>
      </p:ext>
    </p:extLst>
  </p:cSld>
  <p:clrMapOvr>
    <a:masterClrMapping/>
  </p:clrMapOvr>
  <mc:AlternateContent xmlns:mc="http://schemas.openxmlformats.org/markup-compatibility/2006">
    <mc:Choice xmlns:p14="http://schemas.microsoft.com/office/powerpoint/2010/main" Requires="p14">
      <p:transition spd="slow" p14:dur="1600" advClick="0" advTm="5000">
        <p14:conveyor dir="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Sector">
  <a:themeElements>
    <a:clrScheme name="Sector">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Spring</Template>
  <TotalTime>111</TotalTime>
  <Words>606</Words>
  <Application>Microsoft Office PowerPoint</Application>
  <PresentationFormat>Presentación en pantalla (4:3)</PresentationFormat>
  <Paragraphs>86</Paragraphs>
  <Slides>20</Slides>
  <Notes>13</Notes>
  <HiddenSlides>0</HiddenSlides>
  <MMClips>1</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20</vt:i4>
      </vt:variant>
    </vt:vector>
  </HeadingPairs>
  <TitlesOfParts>
    <vt:vector size="29" baseType="lpstr">
      <vt:lpstr>arial</vt:lpstr>
      <vt:lpstr>Book Antiqua</vt:lpstr>
      <vt:lpstr>Calibri</vt:lpstr>
      <vt:lpstr>Century Gothic</vt:lpstr>
      <vt:lpstr>Constantia</vt:lpstr>
      <vt:lpstr>Wingdings 2</vt:lpstr>
      <vt:lpstr>Wingdings 3</vt:lpstr>
      <vt:lpstr>Flow</vt:lpstr>
      <vt:lpstr>Sector</vt:lpstr>
      <vt:lpstr>Presentación de PowerPoint</vt:lpstr>
      <vt:lpstr>Liceo compu-market</vt:lpstr>
      <vt:lpstr>HISTORIA DE LA COMPUTADORA</vt:lpstr>
      <vt:lpstr>Mainframes, minicomputadoras, y microcomputadoras</vt:lpstr>
      <vt:lpstr>La Revolución Industrial</vt:lpstr>
      <vt:lpstr>Charles Babbage(1793-1871)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Conclusión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HISTORIA DE LA COMPUTADORA</dc:title>
  <dc:creator>josepp</dc:creator>
  <cp:lastModifiedBy>Usuario</cp:lastModifiedBy>
  <cp:revision>16</cp:revision>
  <dcterms:created xsi:type="dcterms:W3CDTF">2017-04-15T21:33:10Z</dcterms:created>
  <dcterms:modified xsi:type="dcterms:W3CDTF">2017-05-03T23:08:12Z</dcterms:modified>
</cp:coreProperties>
</file>